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66" r:id="rId5"/>
    <p:sldId id="267" r:id="rId6"/>
    <p:sldId id="268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77774\Desktop\&#1082;&#1086;&#1085;&#1090;%20&#1089;&#1088;&#1077;&#107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Лист2!$B$100</c:f>
              <c:strCache>
                <c:ptCount val="1"/>
                <c:pt idx="0">
                  <c:v>% успев</c:v>
                </c:pt>
              </c:strCache>
            </c:strRef>
          </c:tx>
          <c:invertIfNegative val="0"/>
          <c:cat>
            <c:strRef>
              <c:f>Лист2!$A$101:$A$105</c:f>
              <c:strCache>
                <c:ptCount val="5"/>
                <c:pt idx="0">
                  <c:v>2а</c:v>
                </c:pt>
                <c:pt idx="1">
                  <c:v>2б</c:v>
                </c:pt>
                <c:pt idx="2">
                  <c:v>2в</c:v>
                </c:pt>
                <c:pt idx="3">
                  <c:v>2г</c:v>
                </c:pt>
                <c:pt idx="4">
                  <c:v>сред</c:v>
                </c:pt>
              </c:strCache>
            </c:strRef>
          </c:cat>
          <c:val>
            <c:numRef>
              <c:f>Лист2!$B$101:$B$105</c:f>
              <c:numCache>
                <c:formatCode>0%</c:formatCode>
                <c:ptCount val="5"/>
                <c:pt idx="0">
                  <c:v>0.83</c:v>
                </c:pt>
                <c:pt idx="1">
                  <c:v>0.88</c:v>
                </c:pt>
                <c:pt idx="2">
                  <c:v>0.89</c:v>
                </c:pt>
                <c:pt idx="3">
                  <c:v>0.85</c:v>
                </c:pt>
                <c:pt idx="4">
                  <c:v>0.86</c:v>
                </c:pt>
              </c:numCache>
            </c:numRef>
          </c:val>
        </c:ser>
        <c:ser>
          <c:idx val="1"/>
          <c:order val="1"/>
          <c:tx>
            <c:strRef>
              <c:f>Лист2!$C$100</c:f>
              <c:strCache>
                <c:ptCount val="1"/>
                <c:pt idx="0">
                  <c:v>% кач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Лист2!$A$101:$A$105</c:f>
              <c:strCache>
                <c:ptCount val="5"/>
                <c:pt idx="0">
                  <c:v>2а</c:v>
                </c:pt>
                <c:pt idx="1">
                  <c:v>2б</c:v>
                </c:pt>
                <c:pt idx="2">
                  <c:v>2в</c:v>
                </c:pt>
                <c:pt idx="3">
                  <c:v>2г</c:v>
                </c:pt>
                <c:pt idx="4">
                  <c:v>сред</c:v>
                </c:pt>
              </c:strCache>
            </c:strRef>
          </c:cat>
          <c:val>
            <c:numRef>
              <c:f>Лист2!$C$101:$C$105</c:f>
              <c:numCache>
                <c:formatCode>0%</c:formatCode>
                <c:ptCount val="5"/>
                <c:pt idx="0">
                  <c:v>0.62</c:v>
                </c:pt>
                <c:pt idx="1">
                  <c:v>0.75</c:v>
                </c:pt>
                <c:pt idx="2">
                  <c:v>0.55000000000000004</c:v>
                </c:pt>
                <c:pt idx="3">
                  <c:v>0.61</c:v>
                </c:pt>
                <c:pt idx="4">
                  <c:v>0.63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2498816"/>
        <c:axId val="182507008"/>
        <c:axId val="0"/>
      </c:bar3DChart>
      <c:catAx>
        <c:axId val="182498816"/>
        <c:scaling>
          <c:orientation val="minMax"/>
        </c:scaling>
        <c:delete val="0"/>
        <c:axPos val="b"/>
        <c:majorTickMark val="out"/>
        <c:minorTickMark val="none"/>
        <c:tickLblPos val="nextTo"/>
        <c:crossAx val="182507008"/>
        <c:crosses val="autoZero"/>
        <c:auto val="1"/>
        <c:lblAlgn val="ctr"/>
        <c:lblOffset val="100"/>
        <c:noMultiLvlLbl val="0"/>
      </c:catAx>
      <c:valAx>
        <c:axId val="18250700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24988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Лист2!$B$40</c:f>
              <c:strCache>
                <c:ptCount val="1"/>
                <c:pt idx="0">
                  <c:v>%успев</c:v>
                </c:pt>
              </c:strCache>
            </c:strRef>
          </c:tx>
          <c:invertIfNegative val="0"/>
          <c:cat>
            <c:strRef>
              <c:f>Лист2!$A$41:$A$46</c:f>
              <c:strCache>
                <c:ptCount val="6"/>
                <c:pt idx="0">
                  <c:v>3а</c:v>
                </c:pt>
                <c:pt idx="1">
                  <c:v>3б</c:v>
                </c:pt>
                <c:pt idx="2">
                  <c:v>3в</c:v>
                </c:pt>
                <c:pt idx="3">
                  <c:v>3г</c:v>
                </c:pt>
                <c:pt idx="4">
                  <c:v>3д</c:v>
                </c:pt>
                <c:pt idx="5">
                  <c:v>сред</c:v>
                </c:pt>
              </c:strCache>
            </c:strRef>
          </c:cat>
          <c:val>
            <c:numRef>
              <c:f>Лист2!$B$41:$B$47</c:f>
              <c:numCache>
                <c:formatCode>0%</c:formatCode>
                <c:ptCount val="7"/>
                <c:pt idx="0">
                  <c:v>0.88</c:v>
                </c:pt>
                <c:pt idx="1">
                  <c:v>0.83</c:v>
                </c:pt>
                <c:pt idx="2">
                  <c:v>0.84</c:v>
                </c:pt>
                <c:pt idx="3">
                  <c:v>0.76</c:v>
                </c:pt>
                <c:pt idx="4">
                  <c:v>0.87</c:v>
                </c:pt>
                <c:pt idx="5">
                  <c:v>0.84</c:v>
                </c:pt>
              </c:numCache>
            </c:numRef>
          </c:val>
        </c:ser>
        <c:ser>
          <c:idx val="1"/>
          <c:order val="1"/>
          <c:tx>
            <c:strRef>
              <c:f>Лист2!$C$40</c:f>
              <c:strCache>
                <c:ptCount val="1"/>
                <c:pt idx="0">
                  <c:v>%кач</c:v>
                </c:pt>
              </c:strCache>
            </c:strRef>
          </c:tx>
          <c:invertIfNegative val="0"/>
          <c:cat>
            <c:strRef>
              <c:f>Лист2!$A$41:$A$46</c:f>
              <c:strCache>
                <c:ptCount val="6"/>
                <c:pt idx="0">
                  <c:v>3а</c:v>
                </c:pt>
                <c:pt idx="1">
                  <c:v>3б</c:v>
                </c:pt>
                <c:pt idx="2">
                  <c:v>3в</c:v>
                </c:pt>
                <c:pt idx="3">
                  <c:v>3г</c:v>
                </c:pt>
                <c:pt idx="4">
                  <c:v>3д</c:v>
                </c:pt>
                <c:pt idx="5">
                  <c:v>сред</c:v>
                </c:pt>
              </c:strCache>
            </c:strRef>
          </c:cat>
          <c:val>
            <c:numRef>
              <c:f>Лист2!$C$41:$C$47</c:f>
              <c:numCache>
                <c:formatCode>0%</c:formatCode>
                <c:ptCount val="7"/>
                <c:pt idx="0">
                  <c:v>0.73</c:v>
                </c:pt>
                <c:pt idx="1">
                  <c:v>0.68</c:v>
                </c:pt>
                <c:pt idx="2">
                  <c:v>0.68</c:v>
                </c:pt>
                <c:pt idx="3">
                  <c:v>0.57999999999999996</c:v>
                </c:pt>
                <c:pt idx="4">
                  <c:v>0.52</c:v>
                </c:pt>
                <c:pt idx="5">
                  <c:v>0.63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3787904"/>
        <c:axId val="183789440"/>
        <c:axId val="0"/>
      </c:bar3DChart>
      <c:catAx>
        <c:axId val="183787904"/>
        <c:scaling>
          <c:orientation val="minMax"/>
        </c:scaling>
        <c:delete val="0"/>
        <c:axPos val="b"/>
        <c:majorTickMark val="out"/>
        <c:minorTickMark val="none"/>
        <c:tickLblPos val="nextTo"/>
        <c:crossAx val="183789440"/>
        <c:crosses val="autoZero"/>
        <c:auto val="1"/>
        <c:lblAlgn val="ctr"/>
        <c:lblOffset val="100"/>
        <c:noMultiLvlLbl val="0"/>
      </c:catAx>
      <c:valAx>
        <c:axId val="1837894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37879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Лист2!$B$120</c:f>
              <c:strCache>
                <c:ptCount val="1"/>
                <c:pt idx="0">
                  <c:v>%успев</c:v>
                </c:pt>
              </c:strCache>
            </c:strRef>
          </c:tx>
          <c:invertIfNegative val="0"/>
          <c:cat>
            <c:strRef>
              <c:f>Лист2!$A$121:$A$126</c:f>
              <c:strCache>
                <c:ptCount val="6"/>
                <c:pt idx="0">
                  <c:v>3а</c:v>
                </c:pt>
                <c:pt idx="1">
                  <c:v>3б</c:v>
                </c:pt>
                <c:pt idx="2">
                  <c:v>3в</c:v>
                </c:pt>
                <c:pt idx="3">
                  <c:v>3г</c:v>
                </c:pt>
                <c:pt idx="4">
                  <c:v>3д</c:v>
                </c:pt>
                <c:pt idx="5">
                  <c:v>сред</c:v>
                </c:pt>
              </c:strCache>
            </c:strRef>
          </c:cat>
          <c:val>
            <c:numRef>
              <c:f>Лист2!$B$121:$B$126</c:f>
              <c:numCache>
                <c:formatCode>0%</c:formatCode>
                <c:ptCount val="6"/>
                <c:pt idx="0">
                  <c:v>0.88</c:v>
                </c:pt>
                <c:pt idx="1">
                  <c:v>0.83</c:v>
                </c:pt>
                <c:pt idx="2">
                  <c:v>0.84</c:v>
                </c:pt>
                <c:pt idx="3">
                  <c:v>0.76</c:v>
                </c:pt>
                <c:pt idx="4">
                  <c:v>0.87</c:v>
                </c:pt>
                <c:pt idx="5">
                  <c:v>0.84</c:v>
                </c:pt>
              </c:numCache>
            </c:numRef>
          </c:val>
        </c:ser>
        <c:ser>
          <c:idx val="1"/>
          <c:order val="1"/>
          <c:tx>
            <c:strRef>
              <c:f>Лист2!$C$120</c:f>
              <c:strCache>
                <c:ptCount val="1"/>
                <c:pt idx="0">
                  <c:v>%кач</c:v>
                </c:pt>
              </c:strCache>
            </c:strRef>
          </c:tx>
          <c:invertIfNegative val="0"/>
          <c:cat>
            <c:strRef>
              <c:f>Лист2!$A$121:$A$126</c:f>
              <c:strCache>
                <c:ptCount val="6"/>
                <c:pt idx="0">
                  <c:v>3а</c:v>
                </c:pt>
                <c:pt idx="1">
                  <c:v>3б</c:v>
                </c:pt>
                <c:pt idx="2">
                  <c:v>3в</c:v>
                </c:pt>
                <c:pt idx="3">
                  <c:v>3г</c:v>
                </c:pt>
                <c:pt idx="4">
                  <c:v>3д</c:v>
                </c:pt>
                <c:pt idx="5">
                  <c:v>сред</c:v>
                </c:pt>
              </c:strCache>
            </c:strRef>
          </c:cat>
          <c:val>
            <c:numRef>
              <c:f>Лист2!$C$121:$C$126</c:f>
              <c:numCache>
                <c:formatCode>0%</c:formatCode>
                <c:ptCount val="6"/>
                <c:pt idx="0">
                  <c:v>0.73</c:v>
                </c:pt>
                <c:pt idx="1">
                  <c:v>0.68</c:v>
                </c:pt>
                <c:pt idx="2">
                  <c:v>0.68</c:v>
                </c:pt>
                <c:pt idx="3">
                  <c:v>0.57999999999999996</c:v>
                </c:pt>
                <c:pt idx="4">
                  <c:v>0.52</c:v>
                </c:pt>
                <c:pt idx="5">
                  <c:v>0.63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3821056"/>
        <c:axId val="183822592"/>
        <c:axId val="0"/>
      </c:bar3DChart>
      <c:catAx>
        <c:axId val="183821056"/>
        <c:scaling>
          <c:orientation val="minMax"/>
        </c:scaling>
        <c:delete val="0"/>
        <c:axPos val="b"/>
        <c:majorTickMark val="out"/>
        <c:minorTickMark val="none"/>
        <c:tickLblPos val="nextTo"/>
        <c:crossAx val="183822592"/>
        <c:crosses val="autoZero"/>
        <c:auto val="1"/>
        <c:lblAlgn val="ctr"/>
        <c:lblOffset val="100"/>
        <c:noMultiLvlLbl val="0"/>
      </c:catAx>
      <c:valAx>
        <c:axId val="1838225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3821056"/>
        <c:crosses val="autoZero"/>
        <c:crossBetween val="between"/>
      </c:valAx>
    </c:plotArea>
    <c:legend>
      <c:legendPos val="r"/>
      <c:layout/>
      <c:overlay val="1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Лист2!$B$150</c:f>
              <c:strCache>
                <c:ptCount val="1"/>
                <c:pt idx="0">
                  <c:v>%успев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Лист2!$A$151:$A$155</c:f>
              <c:strCache>
                <c:ptCount val="5"/>
                <c:pt idx="0">
                  <c:v>4а</c:v>
                </c:pt>
                <c:pt idx="1">
                  <c:v>4б</c:v>
                </c:pt>
                <c:pt idx="2">
                  <c:v>4в</c:v>
                </c:pt>
                <c:pt idx="3">
                  <c:v>4г</c:v>
                </c:pt>
                <c:pt idx="4">
                  <c:v>сред</c:v>
                </c:pt>
              </c:strCache>
            </c:strRef>
          </c:cat>
          <c:val>
            <c:numRef>
              <c:f>Лист2!$B$151:$B$155</c:f>
              <c:numCache>
                <c:formatCode>0%</c:formatCode>
                <c:ptCount val="5"/>
                <c:pt idx="0">
                  <c:v>0.9</c:v>
                </c:pt>
                <c:pt idx="1">
                  <c:v>1</c:v>
                </c:pt>
                <c:pt idx="2">
                  <c:v>0.83</c:v>
                </c:pt>
                <c:pt idx="3">
                  <c:v>0.81</c:v>
                </c:pt>
                <c:pt idx="4">
                  <c:v>0.89</c:v>
                </c:pt>
              </c:numCache>
            </c:numRef>
          </c:val>
        </c:ser>
        <c:ser>
          <c:idx val="1"/>
          <c:order val="1"/>
          <c:tx>
            <c:strRef>
              <c:f>Лист2!$C$150</c:f>
              <c:strCache>
                <c:ptCount val="1"/>
                <c:pt idx="0">
                  <c:v>%кач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Лист2!$A$151:$A$155</c:f>
              <c:strCache>
                <c:ptCount val="5"/>
                <c:pt idx="0">
                  <c:v>4а</c:v>
                </c:pt>
                <c:pt idx="1">
                  <c:v>4б</c:v>
                </c:pt>
                <c:pt idx="2">
                  <c:v>4в</c:v>
                </c:pt>
                <c:pt idx="3">
                  <c:v>4г</c:v>
                </c:pt>
                <c:pt idx="4">
                  <c:v>сред</c:v>
                </c:pt>
              </c:strCache>
            </c:strRef>
          </c:cat>
          <c:val>
            <c:numRef>
              <c:f>Лист2!$C$151:$C$155</c:f>
              <c:numCache>
                <c:formatCode>0%</c:formatCode>
                <c:ptCount val="5"/>
                <c:pt idx="0">
                  <c:v>0.57999999999999996</c:v>
                </c:pt>
                <c:pt idx="1">
                  <c:v>0.94</c:v>
                </c:pt>
                <c:pt idx="2">
                  <c:v>0.66</c:v>
                </c:pt>
                <c:pt idx="3">
                  <c:v>0.57999999999999996</c:v>
                </c:pt>
                <c:pt idx="4">
                  <c:v>0.69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3878400"/>
        <c:axId val="183879936"/>
        <c:axId val="0"/>
      </c:bar3DChart>
      <c:catAx>
        <c:axId val="183878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83879936"/>
        <c:crosses val="autoZero"/>
        <c:auto val="1"/>
        <c:lblAlgn val="ctr"/>
        <c:lblOffset val="100"/>
        <c:noMultiLvlLbl val="0"/>
      </c:catAx>
      <c:valAx>
        <c:axId val="1838799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3878400"/>
        <c:crosses val="autoZero"/>
        <c:crossBetween val="between"/>
      </c:valAx>
    </c:plotArea>
    <c:legend>
      <c:legendPos val="r"/>
      <c:layout/>
      <c:overlay val="1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Лист2!$B$180</c:f>
              <c:strCache>
                <c:ptCount val="1"/>
                <c:pt idx="0">
                  <c:v>% успев</c:v>
                </c:pt>
              </c:strCache>
            </c:strRef>
          </c:tx>
          <c:invertIfNegative val="0"/>
          <c:cat>
            <c:strRef>
              <c:f>Лист2!$A$181:$A$184</c:f>
              <c:strCache>
                <c:ptCount val="4"/>
                <c:pt idx="0">
                  <c:v>2-е</c:v>
                </c:pt>
                <c:pt idx="1">
                  <c:v>3-и</c:v>
                </c:pt>
                <c:pt idx="2">
                  <c:v>4-ые</c:v>
                </c:pt>
                <c:pt idx="3">
                  <c:v>сред</c:v>
                </c:pt>
              </c:strCache>
            </c:strRef>
          </c:cat>
          <c:val>
            <c:numRef>
              <c:f>Лист2!$B$181:$B$184</c:f>
              <c:numCache>
                <c:formatCode>0%</c:formatCode>
                <c:ptCount val="4"/>
                <c:pt idx="0">
                  <c:v>0.86</c:v>
                </c:pt>
                <c:pt idx="1">
                  <c:v>0.84</c:v>
                </c:pt>
                <c:pt idx="2">
                  <c:v>0.89</c:v>
                </c:pt>
                <c:pt idx="3">
                  <c:v>0.82</c:v>
                </c:pt>
              </c:numCache>
            </c:numRef>
          </c:val>
        </c:ser>
        <c:ser>
          <c:idx val="1"/>
          <c:order val="1"/>
          <c:tx>
            <c:strRef>
              <c:f>Лист2!$C$180</c:f>
              <c:strCache>
                <c:ptCount val="1"/>
                <c:pt idx="0">
                  <c:v>% кач</c:v>
                </c:pt>
              </c:strCache>
            </c:strRef>
          </c:tx>
          <c:invertIfNegative val="0"/>
          <c:cat>
            <c:strRef>
              <c:f>Лист2!$A$181:$A$184</c:f>
              <c:strCache>
                <c:ptCount val="4"/>
                <c:pt idx="0">
                  <c:v>2-е</c:v>
                </c:pt>
                <c:pt idx="1">
                  <c:v>3-и</c:v>
                </c:pt>
                <c:pt idx="2">
                  <c:v>4-ые</c:v>
                </c:pt>
                <c:pt idx="3">
                  <c:v>сред</c:v>
                </c:pt>
              </c:strCache>
            </c:strRef>
          </c:cat>
          <c:val>
            <c:numRef>
              <c:f>Лист2!$C$181:$C$184</c:f>
              <c:numCache>
                <c:formatCode>0%</c:formatCode>
                <c:ptCount val="4"/>
                <c:pt idx="0">
                  <c:v>0.63</c:v>
                </c:pt>
                <c:pt idx="1">
                  <c:v>0.63</c:v>
                </c:pt>
                <c:pt idx="2">
                  <c:v>0.69</c:v>
                </c:pt>
                <c:pt idx="3">
                  <c:v>0.65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pyramid"/>
        <c:axId val="296948096"/>
        <c:axId val="296950016"/>
        <c:axId val="0"/>
      </c:bar3DChart>
      <c:catAx>
        <c:axId val="296948096"/>
        <c:scaling>
          <c:orientation val="minMax"/>
        </c:scaling>
        <c:delete val="0"/>
        <c:axPos val="b"/>
        <c:majorTickMark val="out"/>
        <c:minorTickMark val="none"/>
        <c:tickLblPos val="nextTo"/>
        <c:crossAx val="296950016"/>
        <c:crosses val="autoZero"/>
        <c:auto val="1"/>
        <c:lblAlgn val="ctr"/>
        <c:lblOffset val="100"/>
        <c:noMultiLvlLbl val="0"/>
      </c:catAx>
      <c:valAx>
        <c:axId val="2969500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969480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93285214348207"/>
          <c:y val="0.13719555374182243"/>
          <c:w val="0.81836023622047249"/>
          <c:h val="0.718764161350854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Лист2!$B$2</c:f>
              <c:strCache>
                <c:ptCount val="1"/>
                <c:pt idx="0">
                  <c:v>% успев</c:v>
                </c:pt>
              </c:strCache>
            </c:strRef>
          </c:tx>
          <c:invertIfNegative val="0"/>
          <c:cat>
            <c:strRef>
              <c:f>Лист2!$A$3:$A$8</c:f>
              <c:strCache>
                <c:ptCount val="5"/>
                <c:pt idx="0">
                  <c:v>2а</c:v>
                </c:pt>
                <c:pt idx="1">
                  <c:v>2б</c:v>
                </c:pt>
                <c:pt idx="2">
                  <c:v>2в</c:v>
                </c:pt>
                <c:pt idx="3">
                  <c:v>2г</c:v>
                </c:pt>
                <c:pt idx="4">
                  <c:v>сред</c:v>
                </c:pt>
              </c:strCache>
            </c:strRef>
          </c:cat>
          <c:val>
            <c:numRef>
              <c:f>Лист2!$B$3:$B$9</c:f>
              <c:numCache>
                <c:formatCode>0%</c:formatCode>
                <c:ptCount val="7"/>
                <c:pt idx="0">
                  <c:v>0.91</c:v>
                </c:pt>
                <c:pt idx="1">
                  <c:v>0.76</c:v>
                </c:pt>
                <c:pt idx="2">
                  <c:v>0.79</c:v>
                </c:pt>
                <c:pt idx="3">
                  <c:v>0.8</c:v>
                </c:pt>
                <c:pt idx="4">
                  <c:v>0.82</c:v>
                </c:pt>
              </c:numCache>
            </c:numRef>
          </c:val>
        </c:ser>
        <c:ser>
          <c:idx val="1"/>
          <c:order val="1"/>
          <c:tx>
            <c:strRef>
              <c:f>Лист2!$C$2</c:f>
              <c:strCache>
                <c:ptCount val="1"/>
                <c:pt idx="0">
                  <c:v>% кач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195E-2"/>
                  <c:y val="-1.3888888888888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555555555555552E-2"/>
                  <c:y val="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Лист2!$A$3:$A$8</c:f>
              <c:strCache>
                <c:ptCount val="5"/>
                <c:pt idx="0">
                  <c:v>2а</c:v>
                </c:pt>
                <c:pt idx="1">
                  <c:v>2б</c:v>
                </c:pt>
                <c:pt idx="2">
                  <c:v>2в</c:v>
                </c:pt>
                <c:pt idx="3">
                  <c:v>2г</c:v>
                </c:pt>
                <c:pt idx="4">
                  <c:v>сред</c:v>
                </c:pt>
              </c:strCache>
            </c:strRef>
          </c:cat>
          <c:val>
            <c:numRef>
              <c:f>Лист2!$C$3:$C$9</c:f>
              <c:numCache>
                <c:formatCode>0%</c:formatCode>
                <c:ptCount val="7"/>
                <c:pt idx="0">
                  <c:v>0.88</c:v>
                </c:pt>
                <c:pt idx="1">
                  <c:v>0.52</c:v>
                </c:pt>
                <c:pt idx="2">
                  <c:v>0.57999999999999996</c:v>
                </c:pt>
                <c:pt idx="3">
                  <c:v>0.65</c:v>
                </c:pt>
                <c:pt idx="4">
                  <c:v>0.66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703232"/>
        <c:axId val="184711424"/>
        <c:axId val="0"/>
      </c:bar3DChart>
      <c:catAx>
        <c:axId val="184703232"/>
        <c:scaling>
          <c:orientation val="minMax"/>
        </c:scaling>
        <c:delete val="0"/>
        <c:axPos val="b"/>
        <c:majorTickMark val="out"/>
        <c:minorTickMark val="none"/>
        <c:tickLblPos val="nextTo"/>
        <c:crossAx val="184711424"/>
        <c:crosses val="autoZero"/>
        <c:auto val="1"/>
        <c:lblAlgn val="ctr"/>
        <c:lblOffset val="100"/>
        <c:noMultiLvlLbl val="0"/>
      </c:catAx>
      <c:valAx>
        <c:axId val="18471142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47032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Лист2!$B$40</c:f>
              <c:strCache>
                <c:ptCount val="1"/>
                <c:pt idx="0">
                  <c:v>%успев</c:v>
                </c:pt>
              </c:strCache>
            </c:strRef>
          </c:tx>
          <c:invertIfNegative val="0"/>
          <c:cat>
            <c:strRef>
              <c:f>Лист2!$A$41:$A$46</c:f>
              <c:strCache>
                <c:ptCount val="6"/>
                <c:pt idx="0">
                  <c:v>3а</c:v>
                </c:pt>
                <c:pt idx="1">
                  <c:v>3б</c:v>
                </c:pt>
                <c:pt idx="2">
                  <c:v>3в</c:v>
                </c:pt>
                <c:pt idx="3">
                  <c:v>3г</c:v>
                </c:pt>
                <c:pt idx="4">
                  <c:v>3д</c:v>
                </c:pt>
                <c:pt idx="5">
                  <c:v>сред</c:v>
                </c:pt>
              </c:strCache>
            </c:strRef>
          </c:cat>
          <c:val>
            <c:numRef>
              <c:f>Лист2!$B$41:$B$47</c:f>
              <c:numCache>
                <c:formatCode>0%</c:formatCode>
                <c:ptCount val="7"/>
                <c:pt idx="0">
                  <c:v>0.88</c:v>
                </c:pt>
                <c:pt idx="1">
                  <c:v>0.83</c:v>
                </c:pt>
                <c:pt idx="2">
                  <c:v>0.84</c:v>
                </c:pt>
                <c:pt idx="3">
                  <c:v>0.76</c:v>
                </c:pt>
                <c:pt idx="4">
                  <c:v>0.87</c:v>
                </c:pt>
                <c:pt idx="5">
                  <c:v>0.84</c:v>
                </c:pt>
              </c:numCache>
            </c:numRef>
          </c:val>
        </c:ser>
        <c:ser>
          <c:idx val="1"/>
          <c:order val="1"/>
          <c:tx>
            <c:strRef>
              <c:f>Лист2!$C$40</c:f>
              <c:strCache>
                <c:ptCount val="1"/>
                <c:pt idx="0">
                  <c:v>%кач</c:v>
                </c:pt>
              </c:strCache>
            </c:strRef>
          </c:tx>
          <c:invertIfNegative val="0"/>
          <c:cat>
            <c:strRef>
              <c:f>Лист2!$A$41:$A$46</c:f>
              <c:strCache>
                <c:ptCount val="6"/>
                <c:pt idx="0">
                  <c:v>3а</c:v>
                </c:pt>
                <c:pt idx="1">
                  <c:v>3б</c:v>
                </c:pt>
                <c:pt idx="2">
                  <c:v>3в</c:v>
                </c:pt>
                <c:pt idx="3">
                  <c:v>3г</c:v>
                </c:pt>
                <c:pt idx="4">
                  <c:v>3д</c:v>
                </c:pt>
                <c:pt idx="5">
                  <c:v>сред</c:v>
                </c:pt>
              </c:strCache>
            </c:strRef>
          </c:cat>
          <c:val>
            <c:numRef>
              <c:f>Лист2!$C$41:$C$47</c:f>
              <c:numCache>
                <c:formatCode>0%</c:formatCode>
                <c:ptCount val="7"/>
                <c:pt idx="0">
                  <c:v>0.73</c:v>
                </c:pt>
                <c:pt idx="1">
                  <c:v>0.68</c:v>
                </c:pt>
                <c:pt idx="2">
                  <c:v>0.68</c:v>
                </c:pt>
                <c:pt idx="3">
                  <c:v>0.57999999999999996</c:v>
                </c:pt>
                <c:pt idx="4">
                  <c:v>0.52</c:v>
                </c:pt>
                <c:pt idx="5">
                  <c:v>0.63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85418880"/>
        <c:axId val="185420416"/>
        <c:axId val="0"/>
      </c:bar3DChart>
      <c:catAx>
        <c:axId val="185418880"/>
        <c:scaling>
          <c:orientation val="minMax"/>
        </c:scaling>
        <c:delete val="0"/>
        <c:axPos val="b"/>
        <c:majorTickMark val="out"/>
        <c:minorTickMark val="none"/>
        <c:tickLblPos val="nextTo"/>
        <c:crossAx val="185420416"/>
        <c:crosses val="autoZero"/>
        <c:auto val="1"/>
        <c:lblAlgn val="ctr"/>
        <c:lblOffset val="100"/>
        <c:noMultiLvlLbl val="0"/>
      </c:catAx>
      <c:valAx>
        <c:axId val="1854204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5418880"/>
        <c:crosses val="autoZero"/>
        <c:crossBetween val="between"/>
      </c:valAx>
    </c:plotArea>
    <c:legend>
      <c:legendPos val="r"/>
      <c:layout/>
      <c:overlay val="1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Лист2!$B$60</c:f>
              <c:strCache>
                <c:ptCount val="1"/>
                <c:pt idx="0">
                  <c:v>%успев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Лист2!$A$61:$A$67</c:f>
              <c:strCache>
                <c:ptCount val="5"/>
                <c:pt idx="0">
                  <c:v>4а</c:v>
                </c:pt>
                <c:pt idx="1">
                  <c:v>4б</c:v>
                </c:pt>
                <c:pt idx="2">
                  <c:v>4в</c:v>
                </c:pt>
                <c:pt idx="3">
                  <c:v>4г</c:v>
                </c:pt>
                <c:pt idx="4">
                  <c:v>сред</c:v>
                </c:pt>
              </c:strCache>
            </c:strRef>
          </c:cat>
          <c:val>
            <c:numRef>
              <c:f>Лист2!$B$61:$B$67</c:f>
              <c:numCache>
                <c:formatCode>0%</c:formatCode>
                <c:ptCount val="7"/>
                <c:pt idx="0">
                  <c:v>0.87</c:v>
                </c:pt>
                <c:pt idx="1">
                  <c:v>0.87</c:v>
                </c:pt>
                <c:pt idx="2">
                  <c:v>0.6</c:v>
                </c:pt>
                <c:pt idx="3">
                  <c:v>0.81</c:v>
                </c:pt>
                <c:pt idx="4">
                  <c:v>0.79</c:v>
                </c:pt>
              </c:numCache>
            </c:numRef>
          </c:val>
        </c:ser>
        <c:ser>
          <c:idx val="1"/>
          <c:order val="1"/>
          <c:tx>
            <c:strRef>
              <c:f>Лист2!$C$60</c:f>
              <c:strCache>
                <c:ptCount val="1"/>
                <c:pt idx="0">
                  <c:v>%кач</c:v>
                </c:pt>
              </c:strCache>
            </c:strRef>
          </c:tx>
          <c:invertIfNegative val="0"/>
          <c:cat>
            <c:strRef>
              <c:f>Лист2!$A$61:$A$67</c:f>
              <c:strCache>
                <c:ptCount val="5"/>
                <c:pt idx="0">
                  <c:v>4а</c:v>
                </c:pt>
                <c:pt idx="1">
                  <c:v>4б</c:v>
                </c:pt>
                <c:pt idx="2">
                  <c:v>4в</c:v>
                </c:pt>
                <c:pt idx="3">
                  <c:v>4г</c:v>
                </c:pt>
                <c:pt idx="4">
                  <c:v>сред</c:v>
                </c:pt>
              </c:strCache>
            </c:strRef>
          </c:cat>
          <c:val>
            <c:numRef>
              <c:f>Лист2!$C$61:$C$67</c:f>
              <c:numCache>
                <c:formatCode>0%</c:formatCode>
                <c:ptCount val="7"/>
                <c:pt idx="0">
                  <c:v>0.65</c:v>
                </c:pt>
                <c:pt idx="1">
                  <c:v>0.56000000000000005</c:v>
                </c:pt>
                <c:pt idx="2">
                  <c:v>0.83</c:v>
                </c:pt>
                <c:pt idx="3">
                  <c:v>0.54</c:v>
                </c:pt>
                <c:pt idx="4">
                  <c:v>0.65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5452416"/>
        <c:axId val="185453952"/>
        <c:axId val="0"/>
      </c:bar3DChart>
      <c:catAx>
        <c:axId val="185452416"/>
        <c:scaling>
          <c:orientation val="minMax"/>
        </c:scaling>
        <c:delete val="0"/>
        <c:axPos val="b"/>
        <c:majorTickMark val="out"/>
        <c:minorTickMark val="none"/>
        <c:tickLblPos val="nextTo"/>
        <c:crossAx val="185453952"/>
        <c:crosses val="autoZero"/>
        <c:auto val="1"/>
        <c:lblAlgn val="ctr"/>
        <c:lblOffset val="100"/>
        <c:noMultiLvlLbl val="0"/>
      </c:catAx>
      <c:valAx>
        <c:axId val="18545395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54524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Лист2!$B$80</c:f>
              <c:strCache>
                <c:ptCount val="1"/>
                <c:pt idx="0">
                  <c:v>% успев</c:v>
                </c:pt>
              </c:strCache>
            </c:strRef>
          </c:tx>
          <c:invertIfNegative val="0"/>
          <c:cat>
            <c:strRef>
              <c:f>Лист2!$A$81:$A$84</c:f>
              <c:strCache>
                <c:ptCount val="4"/>
                <c:pt idx="0">
                  <c:v>2-е</c:v>
                </c:pt>
                <c:pt idx="1">
                  <c:v>3-и</c:v>
                </c:pt>
                <c:pt idx="2">
                  <c:v>4-ые</c:v>
                </c:pt>
                <c:pt idx="3">
                  <c:v>сред</c:v>
                </c:pt>
              </c:strCache>
            </c:strRef>
          </c:cat>
          <c:val>
            <c:numRef>
              <c:f>Лист2!$B$81:$B$84</c:f>
              <c:numCache>
                <c:formatCode>0%</c:formatCode>
                <c:ptCount val="4"/>
                <c:pt idx="0">
                  <c:v>0.82</c:v>
                </c:pt>
                <c:pt idx="1">
                  <c:v>0.84</c:v>
                </c:pt>
                <c:pt idx="2">
                  <c:v>0.79</c:v>
                </c:pt>
                <c:pt idx="3">
                  <c:v>0.82</c:v>
                </c:pt>
              </c:numCache>
            </c:numRef>
          </c:val>
        </c:ser>
        <c:ser>
          <c:idx val="1"/>
          <c:order val="1"/>
          <c:tx>
            <c:strRef>
              <c:f>Лист2!$C$80</c:f>
              <c:strCache>
                <c:ptCount val="1"/>
                <c:pt idx="0">
                  <c:v>% кач</c:v>
                </c:pt>
              </c:strCache>
            </c:strRef>
          </c:tx>
          <c:invertIfNegative val="0"/>
          <c:cat>
            <c:strRef>
              <c:f>Лист2!$A$81:$A$84</c:f>
              <c:strCache>
                <c:ptCount val="4"/>
                <c:pt idx="0">
                  <c:v>2-е</c:v>
                </c:pt>
                <c:pt idx="1">
                  <c:v>3-и</c:v>
                </c:pt>
                <c:pt idx="2">
                  <c:v>4-ые</c:v>
                </c:pt>
                <c:pt idx="3">
                  <c:v>сред</c:v>
                </c:pt>
              </c:strCache>
            </c:strRef>
          </c:cat>
          <c:val>
            <c:numRef>
              <c:f>Лист2!$C$81:$C$84</c:f>
              <c:numCache>
                <c:formatCode>0%</c:formatCode>
                <c:ptCount val="4"/>
                <c:pt idx="0">
                  <c:v>0.66</c:v>
                </c:pt>
                <c:pt idx="1">
                  <c:v>0.63</c:v>
                </c:pt>
                <c:pt idx="2">
                  <c:v>0.65</c:v>
                </c:pt>
                <c:pt idx="3">
                  <c:v>0.65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pyramid"/>
        <c:axId val="185379072"/>
        <c:axId val="185389056"/>
        <c:axId val="0"/>
      </c:bar3DChart>
      <c:catAx>
        <c:axId val="185379072"/>
        <c:scaling>
          <c:orientation val="minMax"/>
        </c:scaling>
        <c:delete val="0"/>
        <c:axPos val="b"/>
        <c:majorTickMark val="out"/>
        <c:minorTickMark val="none"/>
        <c:tickLblPos val="nextTo"/>
        <c:crossAx val="185389056"/>
        <c:crosses val="autoZero"/>
        <c:auto val="1"/>
        <c:lblAlgn val="ctr"/>
        <c:lblOffset val="100"/>
        <c:noMultiLvlLbl val="0"/>
      </c:catAx>
      <c:valAx>
        <c:axId val="1853890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853790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63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945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7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438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345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154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98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124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070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095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601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A7D25-C62D-4335-8E9D-E623A3EC5149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72652-C51B-47AD-A451-106E006EC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207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3"/>
            <a:ext cx="7846640" cy="1656183"/>
          </a:xfrm>
        </p:spPr>
        <p:txBody>
          <a:bodyPr>
            <a:normAutofit/>
          </a:bodyPr>
          <a:lstStyle/>
          <a:p>
            <a:r>
              <a:rPr lang="ru-RU" dirty="0" smtClean="0"/>
              <a:t>Контрольные срезы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12776"/>
            <a:ext cx="7776864" cy="4226024"/>
          </a:xfrm>
        </p:spPr>
        <p:txBody>
          <a:bodyPr>
            <a:normAutofit/>
          </a:bodyPr>
          <a:lstStyle/>
          <a:p>
            <a:pPr algn="l"/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: </a:t>
            </a:r>
          </a:p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состояние знаний, умений, навыков учащихся по пройденному в прошедшем учебном году программному материалу, наметить пути устранения пробелов в знаниях учащихся.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712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по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русскому языку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i="0" baseline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начальных классов по параллелям</a:t>
            </a: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779361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7724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Рекомендации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1. </a:t>
            </a:r>
            <a:r>
              <a:rPr lang="ru-RU" dirty="0" smtClean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роанализировать на заседаниях МО результаты входного контроля;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2. </a:t>
            </a:r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ровести </a:t>
            </a:r>
            <a:r>
              <a:rPr lang="ru-RU" dirty="0" smtClean="0">
                <a:solidFill>
                  <a:srgbClr val="FF0000"/>
                </a:solidFill>
              </a:rPr>
              <a:t>корректировку рабочих программ с учетом уровня готовности класса к дальнейшему изучению предмета, определить формы и содержание работы с детьми группы учебного риска;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3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rgbClr val="FF0000"/>
                </a:solidFill>
              </a:rPr>
              <a:t>С </a:t>
            </a:r>
            <a:r>
              <a:rPr lang="ru-RU" dirty="0" smtClean="0">
                <a:solidFill>
                  <a:srgbClr val="FF0000"/>
                </a:solidFill>
              </a:rPr>
              <a:t>целью </a:t>
            </a:r>
            <a:r>
              <a:rPr lang="ru-RU" dirty="0" smtClean="0">
                <a:solidFill>
                  <a:srgbClr val="FF0000"/>
                </a:solidFill>
              </a:rPr>
              <a:t>повышения качества образования обратить внимание на : 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формирование обще-учебных умений, опыта решения проблем, умений применять полученные знания в нестандартной ситуации;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4. Продолжить </a:t>
            </a:r>
            <a:r>
              <a:rPr lang="ru-RU" dirty="0">
                <a:solidFill>
                  <a:srgbClr val="FF0000"/>
                </a:solidFill>
              </a:rPr>
              <a:t>индивидуальную работу с отстающими путем создания ситуаций успеха.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5. Систематически </a:t>
            </a:r>
            <a:r>
              <a:rPr lang="ru-RU" dirty="0">
                <a:solidFill>
                  <a:srgbClr val="FF0000"/>
                </a:solidFill>
              </a:rPr>
              <a:t>проводить работу с родителями отстающих учащихся.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6. Создать </a:t>
            </a:r>
            <a:r>
              <a:rPr lang="ru-RU" dirty="0">
                <a:solidFill>
                  <a:srgbClr val="FF0000"/>
                </a:solidFill>
              </a:rPr>
              <a:t>группы взаимопомощи среди учащихся.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74613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по математике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2-х классов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530502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86125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по математике</a:t>
            </a:r>
            <a:b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учащихся 3-х классов</a:t>
            </a:r>
            <a:br>
              <a:rPr lang="ru-RU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630764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1807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по математике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3-х классов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30607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1545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по математике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4-х классов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87416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78403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срез по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 по параллелям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начальной школы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58357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7192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prstClr val="black"/>
                </a:solidFill>
              </a:rPr>
              <a:t>Контрольный срез </a:t>
            </a:r>
            <a:r>
              <a:rPr lang="ru-RU" b="1" dirty="0" smtClean="0">
                <a:solidFill>
                  <a:prstClr val="black"/>
                </a:solidFill>
              </a:rPr>
              <a:t>  по </a:t>
            </a:r>
            <a:r>
              <a:rPr lang="ru-RU" b="1" dirty="0">
                <a:solidFill>
                  <a:prstClr val="black"/>
                </a:solidFill>
              </a:rPr>
              <a:t>русскому языку </a:t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>
                <a:solidFill>
                  <a:prstClr val="black"/>
                </a:solidFill>
              </a:rPr>
              <a:t>учащихся 2-х классов</a:t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47344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39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prstClr val="black"/>
                </a:solidFill>
              </a:rPr>
              <a:t>Контрольный срез по </a:t>
            </a:r>
            <a:r>
              <a:rPr lang="ru-RU" b="1" dirty="0" smtClean="0">
                <a:solidFill>
                  <a:prstClr val="black"/>
                </a:solidFill>
              </a:rPr>
              <a:t>русскому языку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>
                <a:solidFill>
                  <a:prstClr val="black"/>
                </a:solidFill>
              </a:rPr>
              <a:t> учащихся 3-х классов</a:t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711130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399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prstClr val="black"/>
                </a:solidFill>
              </a:rPr>
              <a:t>Контрольный срез по </a:t>
            </a:r>
            <a:r>
              <a:rPr lang="ru-RU" b="1" dirty="0" smtClean="0">
                <a:solidFill>
                  <a:prstClr val="black"/>
                </a:solidFill>
              </a:rPr>
              <a:t>русскому языку </a:t>
            </a:r>
            <a:r>
              <a:rPr lang="ru-RU" b="1" dirty="0">
                <a:solidFill>
                  <a:prstClr val="black"/>
                </a:solidFill>
              </a:rPr>
              <a:t/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>
                <a:solidFill>
                  <a:prstClr val="black"/>
                </a:solidFill>
              </a:rPr>
              <a:t>учащихся 4-х классов</a:t>
            </a:r>
            <a:br>
              <a:rPr lang="ru-RU" b="1" dirty="0">
                <a:solidFill>
                  <a:prstClr val="black"/>
                </a:solidFill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80605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74002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166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Контрольные срезы </vt:lpstr>
      <vt:lpstr>Контрольный срез по математике учащихся 2-х классов </vt:lpstr>
      <vt:lpstr>Контрольный срез по математике  учащихся 3-х классов </vt:lpstr>
      <vt:lpstr>Контрольный срез по математике учащихся 3-х классов </vt:lpstr>
      <vt:lpstr>Контрольный срез по математике учащихся 4-х классов </vt:lpstr>
      <vt:lpstr>Контрольный срез по математике по параллелям учащихся начальной школы </vt:lpstr>
      <vt:lpstr>Контрольный срез   по русскому языку  учащихся 2-х классов </vt:lpstr>
      <vt:lpstr>Контрольный срез по русскому языку  учащихся 3-х классов </vt:lpstr>
      <vt:lpstr>Контрольный срез по русскому языку  учащихся 4-х классов </vt:lpstr>
      <vt:lpstr> Контрольный срез по русскому языку  учащихся начальных классов по параллелям </vt:lpstr>
      <vt:lpstr> Рекомендации: 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Контрольные срезы</dc:title>
  <dc:creator>77774</dc:creator>
  <cp:lastModifiedBy>77774</cp:lastModifiedBy>
  <cp:revision>16</cp:revision>
  <dcterms:created xsi:type="dcterms:W3CDTF">2024-09-15T12:26:37Z</dcterms:created>
  <dcterms:modified xsi:type="dcterms:W3CDTF">2024-09-16T14:42:15Z</dcterms:modified>
</cp:coreProperties>
</file>