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73" r:id="rId10"/>
    <p:sldId id="264" r:id="rId11"/>
    <p:sldId id="263" r:id="rId12"/>
    <p:sldId id="274" r:id="rId13"/>
    <p:sldId id="275" r:id="rId14"/>
    <p:sldId id="276" r:id="rId15"/>
    <p:sldId id="266" r:id="rId16"/>
    <p:sldId id="277" r:id="rId17"/>
    <p:sldId id="265" r:id="rId18"/>
    <p:sldId id="267" r:id="rId19"/>
    <p:sldId id="269" r:id="rId20"/>
    <p:sldId id="271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one"/>
        <c:axId val="159837184"/>
        <c:axId val="160281344"/>
        <c:axId val="111823936"/>
      </c:bar3DChart>
      <c:catAx>
        <c:axId val="159837184"/>
        <c:scaling>
          <c:orientation val="minMax"/>
        </c:scaling>
        <c:delete val="1"/>
        <c:axPos val="b"/>
        <c:tickLblPos val="none"/>
        <c:crossAx val="160281344"/>
        <c:crosses val="autoZero"/>
        <c:auto val="1"/>
        <c:lblAlgn val="ctr"/>
        <c:lblOffset val="100"/>
      </c:catAx>
      <c:valAx>
        <c:axId val="16028134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59837184"/>
        <c:crosses val="autoZero"/>
        <c:crossBetween val="between"/>
      </c:valAx>
      <c:serAx>
        <c:axId val="111823936"/>
        <c:scaling>
          <c:orientation val="minMax"/>
        </c:scaling>
        <c:delete val="1"/>
        <c:axPos val="b"/>
        <c:tickLblPos val="none"/>
        <c:crossAx val="160281344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9 А</c:v>
                </c:pt>
                <c:pt idx="1">
                  <c:v>9 Б</c:v>
                </c:pt>
                <c:pt idx="2">
                  <c:v>9 В</c:v>
                </c:pt>
                <c:pt idx="3">
                  <c:v>9 Г</c:v>
                </c:pt>
                <c:pt idx="4">
                  <c:v>9 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03-4934-B482-64A096F9FB8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9 А</c:v>
                </c:pt>
                <c:pt idx="1">
                  <c:v>9 Б</c:v>
                </c:pt>
                <c:pt idx="2">
                  <c:v>9 В</c:v>
                </c:pt>
                <c:pt idx="3">
                  <c:v>9 Г</c:v>
                </c:pt>
                <c:pt idx="4">
                  <c:v>9 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</c:v>
                </c:pt>
                <c:pt idx="1">
                  <c:v>5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03-4934-B482-64A096F9FB8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9 А</c:v>
                </c:pt>
                <c:pt idx="1">
                  <c:v>9 Б</c:v>
                </c:pt>
                <c:pt idx="2">
                  <c:v>9 В</c:v>
                </c:pt>
                <c:pt idx="3">
                  <c:v>9 Г</c:v>
                </c:pt>
                <c:pt idx="4">
                  <c:v>9 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11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03-4934-B482-64A096F9FB8E}"/>
            </c:ext>
          </c:extLst>
        </c:ser>
        <c:dLbls/>
        <c:gapWidth val="219"/>
        <c:overlap val="-27"/>
        <c:axId val="180116096"/>
        <c:axId val="180146560"/>
      </c:barChart>
      <c:catAx>
        <c:axId val="1801160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146560"/>
        <c:crosses val="autoZero"/>
        <c:auto val="1"/>
        <c:lblAlgn val="ctr"/>
        <c:lblOffset val="100"/>
      </c:catAx>
      <c:valAx>
        <c:axId val="1801465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116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10а</c:v>
                </c:pt>
                <c:pt idx="1">
                  <c:v>10б</c:v>
                </c:pt>
                <c:pt idx="2">
                  <c:v>итого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8F-4863-81F4-EBE2C8FB528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10а</c:v>
                </c:pt>
                <c:pt idx="1">
                  <c:v>10б</c:v>
                </c:pt>
                <c:pt idx="2">
                  <c:v>итого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0.60000000000000009</c:v>
                </c:pt>
                <c:pt idx="1">
                  <c:v>0.6100000000000001</c:v>
                </c:pt>
                <c:pt idx="2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8F-4863-81F4-EBE2C8FB528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10а</c:v>
                </c:pt>
                <c:pt idx="1">
                  <c:v>10б</c:v>
                </c:pt>
                <c:pt idx="2">
                  <c:v>итого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78F-4863-81F4-EBE2C8FB5284}"/>
            </c:ext>
          </c:extLst>
        </c:ser>
        <c:dLbls>
          <c:showVal val="1"/>
        </c:dLbls>
        <c:gapWidth val="444"/>
        <c:overlap val="-90"/>
        <c:axId val="180768128"/>
        <c:axId val="180782208"/>
      </c:barChart>
      <c:catAx>
        <c:axId val="18076812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782208"/>
        <c:crosses val="autoZero"/>
        <c:auto val="1"/>
        <c:lblAlgn val="ctr"/>
        <c:lblOffset val="100"/>
      </c:catAx>
      <c:valAx>
        <c:axId val="18078220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80768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1"/>
                <c:pt idx="0">
                  <c:v>11а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8A-434B-903C-D222EFA62D9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1"/>
                <c:pt idx="0">
                  <c:v>11а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8A-434B-903C-D222EFA62D9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1"/>
                <c:pt idx="0">
                  <c:v>11а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F8A-434B-903C-D222EFA62D9B}"/>
            </c:ext>
          </c:extLst>
        </c:ser>
        <c:dLbls/>
        <c:gapWidth val="219"/>
        <c:shape val="box"/>
        <c:axId val="188398208"/>
        <c:axId val="188412288"/>
        <c:axId val="0"/>
      </c:bar3DChart>
      <c:catAx>
        <c:axId val="1883982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8412288"/>
        <c:crosses val="autoZero"/>
        <c:auto val="1"/>
        <c:lblAlgn val="ctr"/>
        <c:lblOffset val="100"/>
      </c:catAx>
      <c:valAx>
        <c:axId val="1884122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839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88814080"/>
        <c:axId val="188815616"/>
        <c:axId val="0"/>
      </c:bar3DChart>
      <c:catAx>
        <c:axId val="188814080"/>
        <c:scaling>
          <c:orientation val="minMax"/>
        </c:scaling>
        <c:delete val="1"/>
        <c:axPos val="b"/>
        <c:tickLblPos val="none"/>
        <c:crossAx val="188815616"/>
        <c:crosses val="autoZero"/>
        <c:auto val="1"/>
        <c:lblAlgn val="ctr"/>
        <c:lblOffset val="100"/>
      </c:catAx>
      <c:valAx>
        <c:axId val="18881561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88814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83112448"/>
        <c:axId val="183113984"/>
        <c:axId val="0"/>
      </c:bar3DChart>
      <c:catAx>
        <c:axId val="183112448"/>
        <c:scaling>
          <c:orientation val="minMax"/>
        </c:scaling>
        <c:delete val="1"/>
        <c:axPos val="b"/>
        <c:tickLblPos val="none"/>
        <c:crossAx val="183113984"/>
        <c:crosses val="autoZero"/>
        <c:auto val="1"/>
        <c:lblAlgn val="ctr"/>
        <c:lblOffset val="100"/>
      </c:catAx>
      <c:valAx>
        <c:axId val="18311398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83112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89612416"/>
        <c:axId val="189613952"/>
        <c:axId val="0"/>
      </c:bar3DChart>
      <c:catAx>
        <c:axId val="189612416"/>
        <c:scaling>
          <c:orientation val="minMax"/>
        </c:scaling>
        <c:delete val="1"/>
        <c:axPos val="b"/>
        <c:tickLblPos val="none"/>
        <c:crossAx val="189613952"/>
        <c:crosses val="autoZero"/>
        <c:auto val="1"/>
        <c:lblAlgn val="ctr"/>
        <c:lblOffset val="100"/>
      </c:catAx>
      <c:valAx>
        <c:axId val="18961395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89612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89373440"/>
        <c:axId val="189383424"/>
        <c:axId val="0"/>
      </c:bar3DChart>
      <c:catAx>
        <c:axId val="189373440"/>
        <c:scaling>
          <c:orientation val="minMax"/>
        </c:scaling>
        <c:delete val="1"/>
        <c:axPos val="b"/>
        <c:tickLblPos val="none"/>
        <c:crossAx val="189383424"/>
        <c:crosses val="autoZero"/>
        <c:auto val="1"/>
        <c:lblAlgn val="ctr"/>
        <c:lblOffset val="100"/>
      </c:catAx>
      <c:valAx>
        <c:axId val="18938342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893734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0272640"/>
        <c:axId val="190274176"/>
        <c:axId val="0"/>
      </c:bar3DChart>
      <c:catAx>
        <c:axId val="190272640"/>
        <c:scaling>
          <c:orientation val="minMax"/>
        </c:scaling>
        <c:delete val="1"/>
        <c:axPos val="b"/>
        <c:tickLblPos val="none"/>
        <c:crossAx val="190274176"/>
        <c:crosses val="autoZero"/>
        <c:auto val="1"/>
        <c:lblAlgn val="ctr"/>
        <c:lblOffset val="100"/>
      </c:catAx>
      <c:valAx>
        <c:axId val="19027417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0272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0649472"/>
        <c:axId val="190651008"/>
        <c:axId val="0"/>
      </c:bar3DChart>
      <c:catAx>
        <c:axId val="190649472"/>
        <c:scaling>
          <c:orientation val="minMax"/>
        </c:scaling>
        <c:delete val="1"/>
        <c:axPos val="b"/>
        <c:tickLblPos val="none"/>
        <c:crossAx val="190651008"/>
        <c:crosses val="autoZero"/>
        <c:auto val="1"/>
        <c:lblAlgn val="ctr"/>
        <c:lblOffset val="100"/>
      </c:catAx>
      <c:valAx>
        <c:axId val="19065100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0649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0895616"/>
        <c:axId val="190897152"/>
        <c:axId val="0"/>
      </c:bar3DChart>
      <c:catAx>
        <c:axId val="190895616"/>
        <c:scaling>
          <c:orientation val="minMax"/>
        </c:scaling>
        <c:delete val="1"/>
        <c:axPos val="b"/>
        <c:tickLblPos val="none"/>
        <c:crossAx val="190897152"/>
        <c:crosses val="autoZero"/>
        <c:auto val="1"/>
        <c:lblAlgn val="ctr"/>
        <c:lblOffset val="100"/>
      </c:catAx>
      <c:valAx>
        <c:axId val="19089715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0895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axId val="62771200"/>
        <c:axId val="62772736"/>
      </c:barChart>
      <c:catAx>
        <c:axId val="62771200"/>
        <c:scaling>
          <c:orientation val="minMax"/>
        </c:scaling>
        <c:delete val="1"/>
        <c:axPos val="b"/>
        <c:tickLblPos val="none"/>
        <c:crossAx val="62772736"/>
        <c:crosses val="autoZero"/>
        <c:auto val="1"/>
        <c:lblAlgn val="ctr"/>
        <c:lblOffset val="100"/>
      </c:catAx>
      <c:valAx>
        <c:axId val="6277273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2771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89629184"/>
        <c:axId val="189630720"/>
        <c:axId val="0"/>
      </c:bar3DChart>
      <c:catAx>
        <c:axId val="189629184"/>
        <c:scaling>
          <c:orientation val="minMax"/>
        </c:scaling>
        <c:delete val="1"/>
        <c:axPos val="b"/>
        <c:tickLblPos val="none"/>
        <c:crossAx val="189630720"/>
        <c:crosses val="autoZero"/>
        <c:auto val="1"/>
        <c:lblAlgn val="ctr"/>
        <c:lblOffset val="100"/>
      </c:catAx>
      <c:valAx>
        <c:axId val="1896307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89629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box"/>
        <c:axId val="194975232"/>
        <c:axId val="194976768"/>
        <c:axId val="0"/>
      </c:bar3DChart>
      <c:catAx>
        <c:axId val="194975232"/>
        <c:scaling>
          <c:orientation val="minMax"/>
        </c:scaling>
        <c:delete val="1"/>
        <c:axPos val="b"/>
        <c:tickLblPos val="none"/>
        <c:crossAx val="194976768"/>
        <c:crosses val="autoZero"/>
        <c:auto val="1"/>
        <c:lblAlgn val="ctr"/>
        <c:lblOffset val="100"/>
      </c:catAx>
      <c:valAx>
        <c:axId val="19497676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4975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5418752"/>
        <c:axId val="194519424"/>
        <c:axId val="0"/>
      </c:bar3DChart>
      <c:catAx>
        <c:axId val="195418752"/>
        <c:scaling>
          <c:orientation val="minMax"/>
        </c:scaling>
        <c:delete val="1"/>
        <c:axPos val="b"/>
        <c:tickLblPos val="none"/>
        <c:crossAx val="194519424"/>
        <c:crosses val="autoZero"/>
        <c:auto val="1"/>
        <c:lblAlgn val="ctr"/>
        <c:lblOffset val="100"/>
      </c:catAx>
      <c:valAx>
        <c:axId val="19451942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5418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5822336"/>
        <c:axId val="195823872"/>
        <c:axId val="0"/>
      </c:bar3DChart>
      <c:catAx>
        <c:axId val="195822336"/>
        <c:scaling>
          <c:orientation val="minMax"/>
        </c:scaling>
        <c:delete val="1"/>
        <c:axPos val="b"/>
        <c:tickLblPos val="none"/>
        <c:crossAx val="195823872"/>
        <c:crosses val="autoZero"/>
        <c:auto val="1"/>
        <c:lblAlgn val="ctr"/>
        <c:lblOffset val="100"/>
      </c:catAx>
      <c:valAx>
        <c:axId val="19582387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5822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96113920"/>
        <c:axId val="196115456"/>
        <c:axId val="0"/>
      </c:bar3DChart>
      <c:catAx>
        <c:axId val="196113920"/>
        <c:scaling>
          <c:orientation val="minMax"/>
        </c:scaling>
        <c:delete val="1"/>
        <c:axPos val="b"/>
        <c:tickLblPos val="none"/>
        <c:crossAx val="196115456"/>
        <c:crosses val="autoZero"/>
        <c:auto val="1"/>
        <c:lblAlgn val="ctr"/>
        <c:lblOffset val="100"/>
      </c:catAx>
      <c:valAx>
        <c:axId val="1961154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6113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ylinder"/>
        <c:axId val="160943104"/>
        <c:axId val="162464512"/>
        <c:axId val="0"/>
      </c:bar3DChart>
      <c:catAx>
        <c:axId val="160943104"/>
        <c:scaling>
          <c:orientation val="minMax"/>
        </c:scaling>
        <c:delete val="1"/>
        <c:axPos val="b"/>
        <c:tickLblPos val="none"/>
        <c:crossAx val="162464512"/>
        <c:crosses val="autoZero"/>
        <c:auto val="1"/>
        <c:lblAlgn val="ctr"/>
        <c:lblOffset val="100"/>
      </c:catAx>
      <c:valAx>
        <c:axId val="162464512"/>
        <c:scaling>
          <c:orientation val="minMax"/>
        </c:scaling>
        <c:axPos val="l"/>
        <c:majorGridlines/>
        <c:numFmt formatCode="General" sourceLinked="1"/>
        <c:tickLblPos val="nextTo"/>
        <c:crossAx val="1609431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axId val="162843264"/>
        <c:axId val="162865536"/>
      </c:barChart>
      <c:catAx>
        <c:axId val="162843264"/>
        <c:scaling>
          <c:orientation val="minMax"/>
        </c:scaling>
        <c:delete val="1"/>
        <c:axPos val="b"/>
        <c:tickLblPos val="none"/>
        <c:crossAx val="162865536"/>
        <c:crosses val="autoZero"/>
        <c:auto val="1"/>
        <c:lblAlgn val="ctr"/>
        <c:lblOffset val="100"/>
      </c:catAx>
      <c:valAx>
        <c:axId val="162865536"/>
        <c:scaling>
          <c:orientation val="minMax"/>
        </c:scaling>
        <c:axPos val="l"/>
        <c:majorGridlines/>
        <c:numFmt formatCode="General" sourceLinked="1"/>
        <c:tickLblPos val="nextTo"/>
        <c:crossAx val="1628432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shape val="cone"/>
        <c:axId val="163453952"/>
        <c:axId val="163468032"/>
        <c:axId val="62770688"/>
      </c:bar3DChart>
      <c:catAx>
        <c:axId val="163453952"/>
        <c:scaling>
          <c:orientation val="minMax"/>
        </c:scaling>
        <c:delete val="1"/>
        <c:axPos val="b"/>
        <c:tickLblPos val="none"/>
        <c:crossAx val="163468032"/>
        <c:crosses val="autoZero"/>
        <c:auto val="1"/>
        <c:lblAlgn val="ctr"/>
        <c:lblOffset val="100"/>
      </c:catAx>
      <c:valAx>
        <c:axId val="163468032"/>
        <c:scaling>
          <c:orientation val="minMax"/>
        </c:scaling>
        <c:axPos val="l"/>
        <c:majorGridlines/>
        <c:numFmt formatCode="General" sourceLinked="1"/>
        <c:tickLblPos val="nextTo"/>
        <c:crossAx val="163453952"/>
        <c:crosses val="autoZero"/>
        <c:crossBetween val="between"/>
      </c:valAx>
      <c:serAx>
        <c:axId val="62770688"/>
        <c:scaling>
          <c:orientation val="minMax"/>
        </c:scaling>
        <c:delete val="1"/>
        <c:axPos val="b"/>
        <c:tickLblPos val="none"/>
        <c:crossAx val="163468032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4 "А"</c:v>
                </c:pt>
                <c:pt idx="1">
                  <c:v>4 "Б"</c:v>
                </c:pt>
                <c:pt idx="2">
                  <c:v>4 "В"</c:v>
                </c:pt>
                <c:pt idx="3">
                  <c:v>4 "Г"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6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4A-4173-B50E-F43F8B6BE3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4 "А"</c:v>
                </c:pt>
                <c:pt idx="1">
                  <c:v>4 "Б"</c:v>
                </c:pt>
                <c:pt idx="2">
                  <c:v>4 "В"</c:v>
                </c:pt>
                <c:pt idx="3">
                  <c:v>4 "Г"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</c:v>
                </c:pt>
                <c:pt idx="1">
                  <c:v>12</c:v>
                </c:pt>
                <c:pt idx="2">
                  <c:v>14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4A-4173-B50E-F43F8B6BE3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4 "А"</c:v>
                </c:pt>
                <c:pt idx="1">
                  <c:v>4 "Б"</c:v>
                </c:pt>
                <c:pt idx="2">
                  <c:v>4 "В"</c:v>
                </c:pt>
                <c:pt idx="3">
                  <c:v>4 "Г"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12</c:v>
                </c:pt>
                <c:pt idx="1">
                  <c:v>10</c:v>
                </c:pt>
                <c:pt idx="2">
                  <c:v>12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14A-4173-B50E-F43F8B6BE3B8}"/>
            </c:ext>
          </c:extLst>
        </c:ser>
        <c:dLbls/>
        <c:gapWidth val="219"/>
        <c:overlap val="-27"/>
        <c:axId val="163958784"/>
        <c:axId val="163960320"/>
      </c:barChart>
      <c:catAx>
        <c:axId val="1639587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3960320"/>
        <c:crosses val="autoZero"/>
        <c:auto val="1"/>
        <c:lblAlgn val="ctr"/>
        <c:lblOffset val="100"/>
      </c:catAx>
      <c:valAx>
        <c:axId val="1639603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395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5 А</c:v>
                </c:pt>
                <c:pt idx="1">
                  <c:v>5 Б</c:v>
                </c:pt>
                <c:pt idx="2">
                  <c:v>5 В</c:v>
                </c:pt>
                <c:pt idx="3">
                  <c:v>5 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93-4328-BF92-F19EF6C7576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5 А</c:v>
                </c:pt>
                <c:pt idx="1">
                  <c:v>5 Б</c:v>
                </c:pt>
                <c:pt idx="2">
                  <c:v>5 В</c:v>
                </c:pt>
                <c:pt idx="3">
                  <c:v>5 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12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993-4328-BF92-F19EF6C7576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5 А</c:v>
                </c:pt>
                <c:pt idx="1">
                  <c:v>5 Б</c:v>
                </c:pt>
                <c:pt idx="2">
                  <c:v>5 В</c:v>
                </c:pt>
                <c:pt idx="3">
                  <c:v>5 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11</c:v>
                </c:pt>
                <c:pt idx="1">
                  <c:v>7</c:v>
                </c:pt>
                <c:pt idx="2">
                  <c:v>10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993-4328-BF92-F19EF6C7576B}"/>
            </c:ext>
          </c:extLst>
        </c:ser>
        <c:dLbls/>
        <c:gapWidth val="219"/>
        <c:overlap val="-27"/>
        <c:axId val="165307520"/>
        <c:axId val="165309056"/>
      </c:barChart>
      <c:catAx>
        <c:axId val="1653075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309056"/>
        <c:crosses val="autoZero"/>
        <c:auto val="1"/>
        <c:lblAlgn val="ctr"/>
        <c:lblOffset val="100"/>
      </c:catAx>
      <c:valAx>
        <c:axId val="1653090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307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6 А</c:v>
                </c:pt>
                <c:pt idx="1">
                  <c:v>6 Б</c:v>
                </c:pt>
                <c:pt idx="2">
                  <c:v>6 В</c:v>
                </c:pt>
                <c:pt idx="3">
                  <c:v>6 Г</c:v>
                </c:pt>
                <c:pt idx="4">
                  <c:v>6 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</c:v>
                </c:pt>
                <c:pt idx="1">
                  <c:v>9</c:v>
                </c:pt>
                <c:pt idx="2">
                  <c:v>10</c:v>
                </c:pt>
                <c:pt idx="3">
                  <c:v>10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00-4CDC-9DBE-89F09BC9CF9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6 А</c:v>
                </c:pt>
                <c:pt idx="1">
                  <c:v>6 Б</c:v>
                </c:pt>
                <c:pt idx="2">
                  <c:v>6 В</c:v>
                </c:pt>
                <c:pt idx="3">
                  <c:v>6 Г</c:v>
                </c:pt>
                <c:pt idx="4">
                  <c:v>6 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</c:v>
                </c:pt>
                <c:pt idx="1">
                  <c:v>9</c:v>
                </c:pt>
                <c:pt idx="2">
                  <c:v>12</c:v>
                </c:pt>
                <c:pt idx="3">
                  <c:v>11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00-4CDC-9DBE-89F09BC9CF9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Лист1!$A$2:$A$6</c:f>
              <c:strCache>
                <c:ptCount val="5"/>
                <c:pt idx="0">
                  <c:v>6 А</c:v>
                </c:pt>
                <c:pt idx="1">
                  <c:v>6 Б</c:v>
                </c:pt>
                <c:pt idx="2">
                  <c:v>6 В</c:v>
                </c:pt>
                <c:pt idx="3">
                  <c:v>6 Г</c:v>
                </c:pt>
                <c:pt idx="4">
                  <c:v>6 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300-4CDC-9DBE-89F09BC9CF9A}"/>
            </c:ext>
          </c:extLst>
        </c:ser>
        <c:dLbls/>
        <c:gapWidth val="219"/>
        <c:overlap val="-27"/>
        <c:axId val="168935808"/>
        <c:axId val="168937344"/>
      </c:barChart>
      <c:catAx>
        <c:axId val="1689358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937344"/>
        <c:crosses val="autoZero"/>
        <c:auto val="1"/>
        <c:lblAlgn val="ctr"/>
        <c:lblOffset val="100"/>
      </c:catAx>
      <c:valAx>
        <c:axId val="1689373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935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7 "А"</c:v>
                </c:pt>
                <c:pt idx="1">
                  <c:v>7"Б"</c:v>
                </c:pt>
                <c:pt idx="2">
                  <c:v>7 "В"</c:v>
                </c:pt>
                <c:pt idx="3">
                  <c:v>7 "Г"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22-45AD-93D1-E3D4C6719A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7 "А"</c:v>
                </c:pt>
                <c:pt idx="1">
                  <c:v>7"Б"</c:v>
                </c:pt>
                <c:pt idx="2">
                  <c:v>7 "В"</c:v>
                </c:pt>
                <c:pt idx="3">
                  <c:v>7 "Г"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</c:v>
                </c:pt>
                <c:pt idx="1">
                  <c:v>13</c:v>
                </c:pt>
                <c:pt idx="2">
                  <c:v>12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22-45AD-93D1-E3D4C6719AD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7 "А"</c:v>
                </c:pt>
                <c:pt idx="1">
                  <c:v>7"Б"</c:v>
                </c:pt>
                <c:pt idx="2">
                  <c:v>7 "В"</c:v>
                </c:pt>
                <c:pt idx="3">
                  <c:v>7 "Г"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</c:v>
                </c:pt>
                <c:pt idx="1">
                  <c:v>10</c:v>
                </c:pt>
                <c:pt idx="2">
                  <c:v>11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22-45AD-93D1-E3D4C6719AD3}"/>
            </c:ext>
          </c:extLst>
        </c:ser>
        <c:dLbls/>
        <c:gapWidth val="219"/>
        <c:overlap val="-27"/>
        <c:axId val="171315200"/>
        <c:axId val="171316736"/>
      </c:barChart>
      <c:catAx>
        <c:axId val="1713152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316736"/>
        <c:crosses val="autoZero"/>
        <c:auto val="1"/>
        <c:lblAlgn val="ctr"/>
        <c:lblOffset val="100"/>
      </c:catAx>
      <c:valAx>
        <c:axId val="17131673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131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E97E1B-B1FD-4915-BB51-BD49F3B47149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B411E9-CBFE-4EF0-A608-48D363E6F6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175351" cy="1793167"/>
          </a:xfrm>
        </p:spPr>
        <p:txBody>
          <a:bodyPr/>
          <a:lstStyle/>
          <a:p>
            <a:pPr algn="ctr"/>
            <a:r>
              <a:rPr lang="ru-RU" dirty="0" smtClean="0"/>
              <a:t>Анализ работы входных контрольных срезов на начало 2024 – 2025 учебного года </a:t>
            </a:r>
            <a:br>
              <a:rPr lang="ru-RU" dirty="0" smtClean="0"/>
            </a:br>
            <a:r>
              <a:rPr lang="ru-RU" dirty="0" smtClean="0"/>
              <a:t>МО  ЕГЦ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3817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8640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 предметника за входной срез  2024-2025 год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Учитель: Алишерқызы Ж.,Омиртаева А.,Темир Д.        Предмет: Английский язык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9989228"/>
              </p:ext>
            </p:extLst>
          </p:nvPr>
        </p:nvGraphicFramePr>
        <p:xfrm>
          <a:off x="1187624" y="836712"/>
          <a:ext cx="7093827" cy="2244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236"/>
                <a:gridCol w="607654"/>
                <a:gridCol w="1013711"/>
                <a:gridCol w="403196"/>
                <a:gridCol w="506855"/>
                <a:gridCol w="506140"/>
                <a:gridCol w="506855"/>
                <a:gridCol w="506855"/>
                <a:gridCol w="1317538"/>
                <a:gridCol w="144478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Количество учеников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«2»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н/а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Качество знаний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r>
                        <a:rPr lang="kk-KZ" sz="1100">
                          <a:effectLst/>
                        </a:rPr>
                        <a:t> «А»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66%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r>
                        <a:rPr lang="kk-KZ" sz="1100">
                          <a:effectLst/>
                        </a:rPr>
                        <a:t> «Б»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63%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5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r>
                        <a:rPr lang="kk-KZ" sz="1100">
                          <a:effectLst/>
                        </a:rPr>
                        <a:t> «В»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61%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3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r>
                        <a:rPr lang="kk-KZ" sz="1100">
                          <a:effectLst/>
                        </a:rPr>
                        <a:t> «Г»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61%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9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Итого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</a:rPr>
                        <a:t>110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53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62%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</a:rPr>
                        <a:t>100%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585024295"/>
              </p:ext>
            </p:extLst>
          </p:nvPr>
        </p:nvGraphicFramePr>
        <p:xfrm>
          <a:off x="1691680" y="3284984"/>
          <a:ext cx="619268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49055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контрольного среза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языку,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8 классах  с 09.09.24 по 13.09.24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Нариманова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Омиртаева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А.Т.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Кучкорова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О.Ф.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4093788"/>
              </p:ext>
            </p:extLst>
          </p:nvPr>
        </p:nvGraphicFramePr>
        <p:xfrm>
          <a:off x="899592" y="908720"/>
          <a:ext cx="7484347" cy="1682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1626"/>
                <a:gridCol w="940607"/>
                <a:gridCol w="1170132"/>
                <a:gridCol w="637571"/>
                <a:gridCol w="744085"/>
                <a:gridCol w="638322"/>
                <a:gridCol w="531810"/>
                <a:gridCol w="855097"/>
                <a:gridCol w="855097"/>
              </a:tblGrid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чел. 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классе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писавших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работу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«5»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«4»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«3»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усп-ти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кач-ва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r>
                        <a:rPr lang="ru-RU" sz="1200">
                          <a:effectLst/>
                        </a:rPr>
                        <a:t>а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r>
                        <a:rPr lang="ru-RU" sz="1200">
                          <a:effectLst/>
                        </a:rPr>
                        <a:t>б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70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r>
                        <a:rPr lang="ru-RU" sz="1200">
                          <a:effectLst/>
                        </a:rPr>
                        <a:t>в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66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r>
                        <a:rPr lang="ru-RU" sz="1200">
                          <a:effectLst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64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62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08920"/>
            <a:ext cx="6552728" cy="3528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15236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анализе по итогам входного среза знаний на начало 2024-2025 учебного года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английский язык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Ф.И.О учителя: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Алишеркызы Ж.,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Омиртаева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Нариманова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М.,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Темиракын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5101356"/>
              </p:ext>
            </p:extLst>
          </p:nvPr>
        </p:nvGraphicFramePr>
        <p:xfrm>
          <a:off x="467545" y="870062"/>
          <a:ext cx="8367850" cy="2227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9864"/>
                <a:gridCol w="1352756"/>
                <a:gridCol w="920891"/>
                <a:gridCol w="1030669"/>
                <a:gridCol w="1156783"/>
                <a:gridCol w="1156783"/>
                <a:gridCol w="772095"/>
                <a:gridCol w="998009"/>
              </a:tblGrid>
              <a:tr h="190045">
                <a:tc rowSpan="3"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№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rowSpan="3">
                  <a:txBody>
                    <a:bodyPr/>
                    <a:lstStyle/>
                    <a:p>
                      <a:pPr marR="742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Класс/ дата проведения 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rowSpan="3"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180"/>
                        </a:spcAft>
                      </a:pPr>
                      <a:r>
                        <a:rPr lang="ru-RU" sz="1200" kern="100" dirty="0">
                          <a:effectLst/>
                        </a:rPr>
                        <a:t>Кол-во учащих</a:t>
                      </a:r>
                      <a:endParaRPr lang="ru-RU" sz="1100" kern="100" dirty="0">
                        <a:effectLst/>
                      </a:endParaRPr>
                    </a:p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 err="1">
                          <a:effectLst/>
                        </a:rPr>
                        <a:t>ся</a:t>
                      </a:r>
                      <a:r>
                        <a:rPr lang="ru-RU" sz="1200" kern="100" dirty="0">
                          <a:effectLst/>
                        </a:rPr>
                        <a:t>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gridSpan="3">
                  <a:txBody>
                    <a:bodyPr/>
                    <a:lstStyle/>
                    <a:p>
                      <a:pPr marR="7048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Балл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>
                          <a:effectLst/>
                        </a:rPr>
                        <a:t>% </a:t>
                      </a:r>
                      <a:endParaRPr lang="ru-RU" sz="1100" kern="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кач. зн.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rowSpan="3"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ru-RU" sz="1200" kern="100">
                          <a:effectLst/>
                        </a:rPr>
                        <a:t>% </a:t>
                      </a:r>
                      <a:endParaRPr lang="ru-RU" sz="1100" kern="100">
                        <a:effectLst/>
                      </a:endParaRPr>
                    </a:p>
                    <a:p>
                      <a:pPr marR="425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успевти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  <a:tr h="208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7000"/>
                        </a:lnSpc>
                        <a:spcAft>
                          <a:spcPts val="250"/>
                        </a:spcAft>
                      </a:pPr>
                      <a:r>
                        <a:rPr lang="ru-RU" sz="1200" kern="100" dirty="0" smtClean="0">
                          <a:effectLst/>
                        </a:rPr>
                        <a:t>низкий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средний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высокий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4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3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4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5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524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9</a:t>
                      </a:r>
                      <a:r>
                        <a:rPr lang="ru-RU" sz="1200" kern="100" dirty="0">
                          <a:effectLst/>
                        </a:rPr>
                        <a:t>а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2</a:t>
                      </a:r>
                      <a:r>
                        <a:rPr lang="kk-KZ" sz="1200" kern="100" dirty="0">
                          <a:effectLst/>
                        </a:rPr>
                        <a:t>3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kern="100" dirty="0">
                          <a:effectLst/>
                        </a:rPr>
                        <a:t>12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kern="100" dirty="0">
                          <a:effectLst/>
                        </a:rPr>
                        <a:t>3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8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kk-KZ" sz="1100" kern="100" dirty="0">
                          <a:effectLst/>
                        </a:rPr>
                        <a:t>48</a:t>
                      </a:r>
                      <a:r>
                        <a:rPr lang="ru-RU" sz="1200" kern="100" dirty="0" smtClean="0">
                          <a:effectLst/>
                        </a:rPr>
                        <a:t>%</a:t>
                      </a:r>
                      <a:r>
                        <a:rPr lang="kk-KZ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100 % </a:t>
                      </a: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  <a:tr h="209799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effectLst/>
                        </a:rPr>
                        <a:t>2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9</a:t>
                      </a:r>
                      <a:r>
                        <a:rPr lang="ru-RU" sz="1200" kern="100" dirty="0">
                          <a:effectLst/>
                        </a:rPr>
                        <a:t>б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22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kern="100" dirty="0">
                          <a:effectLst/>
                        </a:rPr>
                        <a:t>9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5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8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5</a:t>
                      </a:r>
                      <a:r>
                        <a:rPr lang="kk-KZ" sz="1200" kern="100" dirty="0">
                          <a:effectLst/>
                        </a:rPr>
                        <a:t>9</a:t>
                      </a:r>
                      <a:r>
                        <a:rPr lang="ru-RU" sz="1200" kern="100" dirty="0">
                          <a:effectLst/>
                        </a:rPr>
                        <a:t>% 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100 % </a:t>
                      </a: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  <a:tr h="279732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3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9</a:t>
                      </a:r>
                      <a:r>
                        <a:rPr lang="ru-RU" sz="1200" kern="100">
                          <a:effectLst/>
                        </a:rPr>
                        <a:t>в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25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11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6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8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5</a:t>
                      </a:r>
                      <a:r>
                        <a:rPr lang="kk-KZ" sz="1200" kern="100" dirty="0">
                          <a:effectLst/>
                        </a:rPr>
                        <a:t>6</a:t>
                      </a:r>
                      <a:r>
                        <a:rPr lang="ru-RU" sz="1200" kern="100" dirty="0">
                          <a:effectLst/>
                        </a:rPr>
                        <a:t>% </a:t>
                      </a:r>
                      <a:endParaRPr lang="ru-RU" sz="1100" kern="100" dirty="0">
                        <a:effectLst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100% </a:t>
                      </a:r>
                      <a:endParaRPr lang="ru-RU" sz="1100" kern="100" dirty="0">
                        <a:effectLst/>
                      </a:endParaRPr>
                    </a:p>
                  </a:txBody>
                  <a:tcPr marL="64025" marR="3049" marT="9756" marB="0"/>
                </a:tc>
              </a:tr>
              <a:tr h="209799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effectLst/>
                        </a:rPr>
                        <a:t>4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 dirty="0">
                          <a:effectLst/>
                        </a:rPr>
                        <a:t>9</a:t>
                      </a:r>
                      <a:r>
                        <a:rPr lang="ru-RU" sz="1200" kern="100" dirty="0">
                          <a:effectLst/>
                        </a:rPr>
                        <a:t>г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22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9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5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8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kk-KZ" sz="1200" kern="100" dirty="0">
                          <a:effectLst/>
                        </a:rPr>
                        <a:t>59</a:t>
                      </a:r>
                      <a:r>
                        <a:rPr lang="ru-RU" sz="1200" kern="100" dirty="0" smtClean="0">
                          <a:effectLst/>
                        </a:rPr>
                        <a:t>%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100% 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  <a:tr h="279732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ru-RU" sz="1200" kern="100">
                          <a:effectLst/>
                        </a:rPr>
                        <a:t>5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140"/>
                        </a:spcAft>
                      </a:pPr>
                      <a:r>
                        <a:rPr lang="kk-KZ" sz="1100" kern="100">
                          <a:effectLst/>
                        </a:rPr>
                        <a:t>9д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kk-KZ" sz="1200" kern="100">
                          <a:effectLst/>
                        </a:rPr>
                        <a:t>20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kk-KZ" sz="1200" kern="100">
                          <a:effectLst/>
                        </a:rPr>
                        <a:t>11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kk-KZ" sz="1200" kern="100">
                          <a:effectLst/>
                        </a:rPr>
                        <a:t>4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kk-KZ" sz="1200" kern="100">
                          <a:effectLst/>
                        </a:rPr>
                        <a:t>5 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kk-KZ" sz="1100" kern="100" dirty="0">
                          <a:effectLst/>
                        </a:rPr>
                        <a:t>45</a:t>
                      </a:r>
                      <a:r>
                        <a:rPr lang="ru-RU" sz="1200" kern="100" dirty="0">
                          <a:effectLst/>
                        </a:rPr>
                        <a:t>% </a:t>
                      </a: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ru-RU" sz="1200" kern="100" dirty="0">
                          <a:effectLst/>
                        </a:rPr>
                        <a:t>100 % </a:t>
                      </a: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  <a:tr h="343094">
                <a:tc>
                  <a:txBody>
                    <a:bodyPr/>
                    <a:lstStyle/>
                    <a:p>
                      <a:pPr marL="3810" algn="ctr">
                        <a:lnSpc>
                          <a:spcPct val="107000"/>
                        </a:lnSpc>
                        <a:spcAft>
                          <a:spcPts val="1075"/>
                        </a:spcAft>
                      </a:pPr>
                      <a:r>
                        <a:rPr lang="ru-RU" sz="1200" kern="100">
                          <a:effectLst/>
                        </a:rPr>
                        <a:t> 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100"/>
                        </a:spcAft>
                      </a:pPr>
                      <a:r>
                        <a:rPr lang="kk-KZ" sz="1100" kern="100">
                          <a:effectLst/>
                        </a:rPr>
                        <a:t>Итого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 112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 52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 23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00">
                          <a:effectLst/>
                        </a:rPr>
                        <a:t> 37</a:t>
                      </a:r>
                      <a:endParaRPr lang="ru-RU" sz="1100" kern="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kk-KZ" sz="1200" kern="100" dirty="0">
                          <a:effectLst/>
                        </a:rPr>
                        <a:t> 54</a:t>
                      </a:r>
                      <a:r>
                        <a:rPr lang="ru-RU" sz="1200" kern="100" dirty="0">
                          <a:effectLst/>
                        </a:rPr>
                        <a:t>% </a:t>
                      </a:r>
                      <a:endParaRPr lang="ru-RU" sz="1100" kern="100" dirty="0">
                        <a:effectLst/>
                      </a:endParaRPr>
                    </a:p>
                  </a:txBody>
                  <a:tcPr marL="64025" marR="3049" marT="9756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7000"/>
                        </a:lnSpc>
                        <a:spcAft>
                          <a:spcPts val="270"/>
                        </a:spcAft>
                      </a:pPr>
                      <a:r>
                        <a:rPr lang="kk-KZ" sz="1200" kern="100" dirty="0">
                          <a:effectLst/>
                        </a:rPr>
                        <a:t>100</a:t>
                      </a:r>
                      <a:r>
                        <a:rPr lang="ru-RU" sz="1200" kern="100" dirty="0">
                          <a:effectLst/>
                        </a:rPr>
                        <a:t>% </a:t>
                      </a:r>
                      <a:r>
                        <a:rPr lang="ru-RU" sz="1200" kern="100" dirty="0" smtClean="0">
                          <a:effectLst/>
                        </a:rPr>
                        <a:t> </a:t>
                      </a:r>
                      <a:endParaRPr lang="ru-RU" sz="1100" kern="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025" marR="3049" marT="975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908710066"/>
              </p:ext>
            </p:extLst>
          </p:nvPr>
        </p:nvGraphicFramePr>
        <p:xfrm>
          <a:off x="827584" y="3356992"/>
          <a:ext cx="7086575" cy="3083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000618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864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контрольного среза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языку,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10 классах  с 09.09.24 по 13.09.24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Кучкорова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О.Ф.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Алишерқызы Ж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Нариманова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765997"/>
              </p:ext>
            </p:extLst>
          </p:nvPr>
        </p:nvGraphicFramePr>
        <p:xfrm>
          <a:off x="467543" y="980728"/>
          <a:ext cx="8208912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9243"/>
                <a:gridCol w="1031667"/>
                <a:gridCol w="1283413"/>
                <a:gridCol w="699296"/>
                <a:gridCol w="816119"/>
                <a:gridCol w="700119"/>
                <a:gridCol w="583295"/>
                <a:gridCol w="937880"/>
                <a:gridCol w="937880"/>
              </a:tblGrid>
              <a:tr h="7003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чел. 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писавших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работу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усп-ти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кач-ва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r>
                        <a:rPr lang="ru-RU" sz="1200">
                          <a:effectLst/>
                        </a:rPr>
                        <a:t>а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r>
                        <a:rPr lang="ru-RU" sz="1200">
                          <a:effectLst/>
                        </a:rPr>
                        <a:t>б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61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60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319939544"/>
              </p:ext>
            </p:extLst>
          </p:nvPr>
        </p:nvGraphicFramePr>
        <p:xfrm>
          <a:off x="1115616" y="2564904"/>
          <a:ext cx="676875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67659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контрольного среза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языку,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в 11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 09.09.24 по 13.09.24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Учителя: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Кучкорова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О.Ф.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9838997"/>
              </p:ext>
            </p:extLst>
          </p:nvPr>
        </p:nvGraphicFramePr>
        <p:xfrm>
          <a:off x="611560" y="1387752"/>
          <a:ext cx="8136904" cy="782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8548"/>
                <a:gridCol w="1022618"/>
                <a:gridCol w="1272155"/>
                <a:gridCol w="693161"/>
                <a:gridCol w="808961"/>
                <a:gridCol w="693977"/>
                <a:gridCol w="578178"/>
                <a:gridCol w="929653"/>
                <a:gridCol w="929653"/>
              </a:tblGrid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чел. 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классе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писавших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работу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«5»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«4»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«3»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«2»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усп-ти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кач-ва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</a:t>
                      </a:r>
                      <a:r>
                        <a:rPr lang="ru-RU" sz="1200" dirty="0">
                          <a:effectLst/>
                        </a:rPr>
                        <a:t>а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68</a:t>
                      </a: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521061824"/>
              </p:ext>
            </p:extLst>
          </p:nvPr>
        </p:nvGraphicFramePr>
        <p:xfrm>
          <a:off x="1331640" y="2852936"/>
          <a:ext cx="6408712" cy="2369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0737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26064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6 классах   на начало 2024-2025 учебного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Шетенбаева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Р.А.Динамалиева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АС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Казахстана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1983775"/>
              </p:ext>
            </p:extLst>
          </p:nvPr>
        </p:nvGraphicFramePr>
        <p:xfrm>
          <a:off x="359531" y="1052736"/>
          <a:ext cx="4320481" cy="2048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6672"/>
                <a:gridCol w="471679"/>
                <a:gridCol w="371048"/>
                <a:gridCol w="356672"/>
                <a:gridCol w="368718"/>
                <a:gridCol w="368718"/>
                <a:gridCol w="308494"/>
                <a:gridCol w="328311"/>
                <a:gridCol w="273527"/>
                <a:gridCol w="517914"/>
                <a:gridCol w="598728"/>
              </a:tblGrid>
              <a:tr h="275219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Кач-во знаний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Успев.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733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20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55 %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16258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56 %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19619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17530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26 %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107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5093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62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46 %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100 %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734004269"/>
              </p:ext>
            </p:extLst>
          </p:nvPr>
        </p:nvGraphicFramePr>
        <p:xfrm>
          <a:off x="4932040" y="1052736"/>
          <a:ext cx="4104456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95536" y="306896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классах 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2024-2025 учебного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Шетенбаев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Р.А.,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АС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«Всемирная история».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8634745"/>
              </p:ext>
            </p:extLst>
          </p:nvPr>
        </p:nvGraphicFramePr>
        <p:xfrm>
          <a:off x="251521" y="3861048"/>
          <a:ext cx="4428492" cy="25202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589"/>
                <a:gridCol w="483470"/>
                <a:gridCol w="380325"/>
                <a:gridCol w="365589"/>
                <a:gridCol w="377936"/>
                <a:gridCol w="377936"/>
                <a:gridCol w="316207"/>
                <a:gridCol w="336518"/>
                <a:gridCol w="280365"/>
                <a:gridCol w="530861"/>
                <a:gridCol w="613696"/>
              </a:tblGrid>
              <a:tr h="466206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 Учащ.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Кач-во знаний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Успев.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442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79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61 %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754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47 %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2679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56 %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2679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47 %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5850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 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40 %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9772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49%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754006218"/>
              </p:ext>
            </p:extLst>
          </p:nvPr>
        </p:nvGraphicFramePr>
        <p:xfrm>
          <a:off x="5076056" y="3715290"/>
          <a:ext cx="3863752" cy="2753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43858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864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7 классах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начало 2024-2025 учебного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Шетенбаев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А.,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Орынбай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ФА,Динамалиева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АС.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Предмет: «История Казахстана».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6711890"/>
              </p:ext>
            </p:extLst>
          </p:nvPr>
        </p:nvGraphicFramePr>
        <p:xfrm>
          <a:off x="251521" y="1124744"/>
          <a:ext cx="4356484" cy="20611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645"/>
                <a:gridCol w="475609"/>
                <a:gridCol w="374140"/>
                <a:gridCol w="446789"/>
                <a:gridCol w="284646"/>
                <a:gridCol w="371790"/>
                <a:gridCol w="311065"/>
                <a:gridCol w="331046"/>
                <a:gridCol w="340057"/>
                <a:gridCol w="499899"/>
                <a:gridCol w="561798"/>
              </a:tblGrid>
              <a:tr h="364249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№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Класс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Кол-во Учащ.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Кач-во знаний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Успев.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45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4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 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45%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4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4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53%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43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39%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1698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49.4%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405245255"/>
              </p:ext>
            </p:extLst>
          </p:nvPr>
        </p:nvGraphicFramePr>
        <p:xfrm>
          <a:off x="4716016" y="1054350"/>
          <a:ext cx="4427984" cy="223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3212976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7 классах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начало 2024-2025 учебного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6386148"/>
              </p:ext>
            </p:extLst>
          </p:nvPr>
        </p:nvGraphicFramePr>
        <p:xfrm>
          <a:off x="179512" y="4149080"/>
          <a:ext cx="4464497" cy="18750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562"/>
                <a:gridCol w="487401"/>
                <a:gridCol w="383417"/>
                <a:gridCol w="416804"/>
                <a:gridCol w="332766"/>
                <a:gridCol w="381008"/>
                <a:gridCol w="318777"/>
                <a:gridCol w="339254"/>
                <a:gridCol w="348488"/>
                <a:gridCol w="569303"/>
                <a:gridCol w="518717"/>
              </a:tblGrid>
              <a:tr h="364249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№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Кол-во Учащ.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Кач-во знаний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Успев.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45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0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 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0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0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02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0135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48,4%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4284000196"/>
              </p:ext>
            </p:extLst>
          </p:nvPr>
        </p:nvGraphicFramePr>
        <p:xfrm>
          <a:off x="5036904" y="4077073"/>
          <a:ext cx="374441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162317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8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	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Орымбай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Ф.А.,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2959465"/>
              </p:ext>
            </p:extLst>
          </p:nvPr>
        </p:nvGraphicFramePr>
        <p:xfrm>
          <a:off x="467544" y="834971"/>
          <a:ext cx="4248474" cy="2175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728"/>
                <a:gridCol w="463817"/>
                <a:gridCol w="364864"/>
                <a:gridCol w="350728"/>
                <a:gridCol w="362573"/>
                <a:gridCol w="362573"/>
                <a:gridCol w="303353"/>
                <a:gridCol w="322838"/>
                <a:gridCol w="268968"/>
                <a:gridCol w="509282"/>
                <a:gridCol w="588750"/>
              </a:tblGrid>
              <a:tr h="258750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err="1">
                          <a:effectLst/>
                        </a:rPr>
                        <a:t>Усп</a:t>
                      </a:r>
                      <a:r>
                        <a:rPr lang="en-US" sz="1000" dirty="0">
                          <a:effectLst/>
                        </a:rPr>
                        <a:t>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1818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36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49%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36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59%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36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636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99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117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54%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252851407"/>
              </p:ext>
            </p:extLst>
          </p:nvPr>
        </p:nvGraphicFramePr>
        <p:xfrm>
          <a:off x="4805063" y="802195"/>
          <a:ext cx="415178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306896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8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	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Орымбай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Ф.А.,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894155"/>
              </p:ext>
            </p:extLst>
          </p:nvPr>
        </p:nvGraphicFramePr>
        <p:xfrm>
          <a:off x="287521" y="3933056"/>
          <a:ext cx="4320483" cy="23127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6673"/>
                <a:gridCol w="471678"/>
                <a:gridCol w="371049"/>
                <a:gridCol w="356673"/>
                <a:gridCol w="368718"/>
                <a:gridCol w="368718"/>
                <a:gridCol w="308495"/>
                <a:gridCol w="328310"/>
                <a:gridCol w="273527"/>
                <a:gridCol w="517914"/>
                <a:gridCol w="598728"/>
              </a:tblGrid>
              <a:tr h="295559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584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4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45%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814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814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814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0726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117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107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39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54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50%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869901161"/>
              </p:ext>
            </p:extLst>
          </p:nvPr>
        </p:nvGraphicFramePr>
        <p:xfrm>
          <a:off x="4788024" y="3933056"/>
          <a:ext cx="379174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1639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663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9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	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Орымбай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Ф.А.,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2956910"/>
              </p:ext>
            </p:extLst>
          </p:nvPr>
        </p:nvGraphicFramePr>
        <p:xfrm>
          <a:off x="467543" y="870809"/>
          <a:ext cx="4104458" cy="23962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839"/>
                <a:gridCol w="448094"/>
                <a:gridCol w="352496"/>
                <a:gridCol w="338839"/>
                <a:gridCol w="350282"/>
                <a:gridCol w="350282"/>
                <a:gridCol w="293070"/>
                <a:gridCol w="311895"/>
                <a:gridCol w="259851"/>
                <a:gridCol w="492018"/>
                <a:gridCol w="568792"/>
              </a:tblGrid>
              <a:tr h="253263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«4»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5142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1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45%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1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1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1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411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9694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109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37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58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042718814"/>
              </p:ext>
            </p:extLst>
          </p:nvPr>
        </p:nvGraphicFramePr>
        <p:xfrm>
          <a:off x="4788024" y="908720"/>
          <a:ext cx="396044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27177" y="328498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9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	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Орымбай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Ф.А.,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6683825"/>
              </p:ext>
            </p:extLst>
          </p:nvPr>
        </p:nvGraphicFramePr>
        <p:xfrm>
          <a:off x="323528" y="4005064"/>
          <a:ext cx="3816422" cy="2532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061"/>
                <a:gridCol w="416648"/>
                <a:gridCol w="327760"/>
                <a:gridCol w="315061"/>
                <a:gridCol w="325700"/>
                <a:gridCol w="325700"/>
                <a:gridCol w="272503"/>
                <a:gridCol w="290007"/>
                <a:gridCol w="241615"/>
                <a:gridCol w="457491"/>
                <a:gridCol w="528876"/>
              </a:tblGrid>
              <a:tr h="189401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5043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52%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9Г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43%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32%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2684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109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33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61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</a:rPr>
                        <a:t>45%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518006702"/>
              </p:ext>
            </p:extLst>
          </p:nvPr>
        </p:nvGraphicFramePr>
        <p:xfrm>
          <a:off x="4427984" y="3926244"/>
          <a:ext cx="4223792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837372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10-аб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Предмет__История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Казахстана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8049174"/>
              </p:ext>
            </p:extLst>
          </p:nvPr>
        </p:nvGraphicFramePr>
        <p:xfrm>
          <a:off x="409328" y="980728"/>
          <a:ext cx="4104457" cy="2124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839"/>
                <a:gridCol w="448095"/>
                <a:gridCol w="352496"/>
                <a:gridCol w="338839"/>
                <a:gridCol w="350282"/>
                <a:gridCol w="350282"/>
                <a:gridCol w="293069"/>
                <a:gridCol w="311895"/>
                <a:gridCol w="259850"/>
                <a:gridCol w="492018"/>
                <a:gridCol w="568792"/>
              </a:tblGrid>
              <a:tr h="364249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720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8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48%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468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47%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468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19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47,9%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874328439"/>
              </p:ext>
            </p:extLst>
          </p:nvPr>
        </p:nvGraphicFramePr>
        <p:xfrm>
          <a:off x="4788024" y="980728"/>
          <a:ext cx="3696072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7056" y="328498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10-аб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Предмет__Всемирная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5579539"/>
              </p:ext>
            </p:extLst>
          </p:nvPr>
        </p:nvGraphicFramePr>
        <p:xfrm>
          <a:off x="395536" y="4221088"/>
          <a:ext cx="4392490" cy="2058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618"/>
                <a:gridCol w="479540"/>
                <a:gridCol w="377232"/>
                <a:gridCol w="362618"/>
                <a:gridCol w="374863"/>
                <a:gridCol w="374863"/>
                <a:gridCol w="313637"/>
                <a:gridCol w="333781"/>
                <a:gridCol w="278085"/>
                <a:gridCol w="526546"/>
                <a:gridCol w="608707"/>
              </a:tblGrid>
              <a:tr h="420002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738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990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9990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10Б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56%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9990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56%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</a:rPr>
                        <a:t>!00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512630976"/>
              </p:ext>
            </p:extLst>
          </p:nvPr>
        </p:nvGraphicFramePr>
        <p:xfrm>
          <a:off x="4788024" y="4077072"/>
          <a:ext cx="4295800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19005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16632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входного контрольного среза по русскому языку в 5-х классах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Малибекова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.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Кокумбаева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А.Еркожанова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К. Н.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КГУ ош№160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Входной контрольный срез по русскому языку __ проводился с целью выявления пробелов в знаниях и определение уровня учебных достижений обучающихся, изучения потребностей обучающегося для оказания индивидуальной поддержки, планирования дальнейшей работы по восполнению пробелов по темам, пройденным в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предыдущих   классах.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Содержание контрольного среза включало в себя задания по всем разделам программы курса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 обучения 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5-9_класса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Срез проводился в форме диктанта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эссе в среднем и старшем звене,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грамматическим  заданием.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Максимальное количество баллов – 10 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Результаты срезов:</a:t>
            </a:r>
            <a:endParaRPr lang="ru-RU" sz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2075706"/>
              </p:ext>
            </p:extLst>
          </p:nvPr>
        </p:nvGraphicFramePr>
        <p:xfrm>
          <a:off x="305069" y="2204387"/>
          <a:ext cx="8424934" cy="159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298"/>
                <a:gridCol w="785547"/>
                <a:gridCol w="775407"/>
                <a:gridCol w="889298"/>
                <a:gridCol w="889298"/>
                <a:gridCol w="949366"/>
                <a:gridCol w="949366"/>
                <a:gridCol w="1009431"/>
                <a:gridCol w="1287923"/>
              </a:tblGrid>
              <a:tr h="33381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писало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 балл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Процентное содержание баллов контрольного среза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Успев.,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</a:tr>
              <a:tr h="3088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0-39%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40-63%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64-84%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85-100%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2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</a:tr>
              <a:tr h="2117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5б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24-18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59,5%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</a:tr>
              <a:tr h="1851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27-25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</a:tr>
              <a:tr h="1585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5г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</a:tr>
              <a:tr h="166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678" marR="59678" marT="0" marB="0"/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142246791"/>
              </p:ext>
            </p:extLst>
          </p:nvPr>
        </p:nvGraphicFramePr>
        <p:xfrm>
          <a:off x="1331640" y="3717032"/>
          <a:ext cx="609600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37002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11-а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Предмет__История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Казахстана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6050746"/>
              </p:ext>
            </p:extLst>
          </p:nvPr>
        </p:nvGraphicFramePr>
        <p:xfrm>
          <a:off x="539552" y="908720"/>
          <a:ext cx="8280919" cy="867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622"/>
                <a:gridCol w="904050"/>
                <a:gridCol w="711176"/>
                <a:gridCol w="683622"/>
                <a:gridCol w="706709"/>
                <a:gridCol w="706709"/>
                <a:gridCol w="591281"/>
                <a:gridCol w="629261"/>
                <a:gridCol w="524259"/>
                <a:gridCol w="992668"/>
                <a:gridCol w="1147562"/>
              </a:tblGrid>
              <a:tr h="164944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№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260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05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66%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207974276"/>
              </p:ext>
            </p:extLst>
          </p:nvPr>
        </p:nvGraphicFramePr>
        <p:xfrm>
          <a:off x="1487996" y="1916832"/>
          <a:ext cx="6096000" cy="138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95536" y="321297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в 11-а классах  на начало  2024-2025 учебного  года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Учитель:Динамалиева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Предмет__Всемирная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5445999"/>
              </p:ext>
            </p:extLst>
          </p:nvPr>
        </p:nvGraphicFramePr>
        <p:xfrm>
          <a:off x="179512" y="4005064"/>
          <a:ext cx="8712969" cy="867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9290"/>
                <a:gridCol w="951218"/>
                <a:gridCol w="748281"/>
                <a:gridCol w="719290"/>
                <a:gridCol w="743581"/>
                <a:gridCol w="743581"/>
                <a:gridCol w="622130"/>
                <a:gridCol w="662092"/>
                <a:gridCol w="551611"/>
                <a:gridCol w="1044459"/>
                <a:gridCol w="1207436"/>
              </a:tblGrid>
              <a:tr h="165387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Класс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Кол. Уч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«5»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«4»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«3»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«2»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н/а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Кач знан.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Усп.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  <a:tr h="3269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писали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47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11а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</a:rPr>
                        <a:t>61%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16" marR="64916" marT="9016" marB="0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338341693"/>
              </p:ext>
            </p:extLst>
          </p:nvPr>
        </p:nvGraphicFramePr>
        <p:xfrm>
          <a:off x="1524000" y="4869160"/>
          <a:ext cx="6096000" cy="1815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09056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24744"/>
            <a:ext cx="7704856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затруднений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возникли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Некоторые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испытывают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затруднения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высокого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порядка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Некоторые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испытывают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затруднения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написании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безударных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глагольных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окончаний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 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Причины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указанных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выше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затруднений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выполнении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Особых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затруднений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обученности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каждому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определенные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критерии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оценивания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которыми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определён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учебных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достижений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обученности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Планируемая работа по итогам анализа результатов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Продолжить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дальнейшую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качественному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преподаванию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Продумать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повторения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пройденного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уроках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русского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4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также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усилить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индивидуальную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слабоуспевающими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детьми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Обратить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формативное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оценивание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дифференцированные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Повторить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учащимися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западающие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темы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Соблюдение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лексических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Проводить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учащимися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привитию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чтению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целом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предмету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литература</a:t>
            </a:r>
            <a:r>
              <a:rPr kumimoji="0" lang="en-US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568" y="358498"/>
            <a:ext cx="7704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Рекомендации по предмету русского языка: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3568" y="358498"/>
            <a:ext cx="7704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Рекомендации по предмету английского языка: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1304473"/>
            <a:ext cx="71997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Поэлементный анализ: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Достоинства работы: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 тестов для проверки фонетических, лексико-грамматических навыков и речевых умений доступен для учащихся и построен на пройденном и отработанном материале.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Типичные ошибки: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езнание лексики по теме и грамматического материала. Неумение выделять главную мысль из текста.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Причины допущенных ошибок: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невнимательность.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Невыполнение домашних заданий со стороны учащихся.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Пути их преодоления </a:t>
            </a:r>
            <a:r>
              <a:rPr kumimoji="0" lang="ru-RU" sz="14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(сроки ликвидации пробелов): Работа над ошибками, провести дополнительные консультации; читать больше текстов на английском языке.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Повторный контроль (форма, сроки):</a:t>
            </a:r>
            <a:r>
              <a:rPr kumimoji="0" lang="ru-RU" sz="1400" b="0" i="0" u="none" strike="noStrike" cap="none" normalizeH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sng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тест,</a:t>
            </a:r>
            <a:r>
              <a:rPr kumimoji="0" lang="ru-RU" sz="1400" b="0" i="0" u="sng" strike="noStrike" cap="none" normalizeH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sng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2024 – 2025 </a:t>
            </a:r>
            <a:r>
              <a:rPr kumimoji="0" lang="ru-RU" sz="1400" b="0" i="0" u="sng" strike="noStrike" cap="none" normalizeH="0" baseline="0" dirty="0" err="1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уч.го.</a:t>
            </a:r>
            <a:r>
              <a:rPr kumimoji="0" lang="ru-RU" sz="1400" b="0" i="0" u="none" strike="noStrike" cap="none" normalizeH="0" baseline="0" dirty="0" err="1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</a:t>
            </a:r>
            <a:endParaRPr kumimoji="0" lang="ru-RU" sz="1400" b="0" i="0" u="none" strike="noStrike" cap="none" normalizeH="0" baseline="0" dirty="0" smtClean="0" bmk="_Hlk503741339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1400" b="1" i="1" u="none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Выводы:</a:t>
            </a:r>
            <a:r>
              <a:rPr kumimoji="0" lang="ru-RU" sz="1400" b="0" i="0" u="none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включать в содержание уроков задания, в которых было наибольшее количество ошибок, усилить работу по повторению и обобщению, давать на прочтение больше текстов, проводить индивидуальную</a:t>
            </a:r>
            <a:r>
              <a:rPr kumimoji="0" lang="ru-RU" sz="1400" b="0" i="0" u="none" strike="noStrike" cap="none" normalizeH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работу</a:t>
            </a:r>
            <a:r>
              <a:rPr kumimoji="0" lang="ru-RU" sz="1400" b="0" i="0" u="none" strike="noStrike" cap="none" normalizeH="0" baseline="0" dirty="0" smtClean="0" bmk="_Hlk503741339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слабоуспевающих школьников.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3568" y="358498"/>
            <a:ext cx="7704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Рекомендации по предмету истории: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1029652"/>
            <a:ext cx="8208912" cy="4493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работ: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Типичные ошибки: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заданиями  основная часть учащихся справилась, но при этом следует обратить внимание на вопросы: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23%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не справились - исторические личности и события с ними связанные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у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33%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%учащихся допущены ошибки на знание фактов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 у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26%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допущены ошибки в установлении соответствия хронологических событий и личностей с ними связанных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0 %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не справились с заданиям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Выводы: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Темы по истории усвоены обучающимися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удовлетворительно.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в полной мере учащимися усвоены вопросы, касающиеся определения соответствия хронологических событий и исторических личностей.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Наибольшие затруднения вызывают выполнение заданий на критическое мышление и сравнение фактов.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и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Способы устранения пробелов в знаниях: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Строить работу с учащимися в соответствии с требованиями Госстандарта образования учащихся средней школы.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Соблюдать единство требований всех педагогов в оценке знаний, работе с тестами, дозировки домашнего задания.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Использовать дополнительную информационную литературу для самостоятельной работы, творческие методы изучения нового материала с учетом особенностей памяти, мышления учащихся.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Формировать устойчивый интерес к изучению истории Казахстана.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Поддерживать активность учащихся в ходе подготовки к ЕНТ. Использовать разнообразные формы стимулирования, оказывать необходимую помощь, создавать ситуацию успеха для всего класса, каждого ученика.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Избегать конфликтных ситуаций.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1010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7.Решение тестовых заданий по отдельным темам на уроках, согласно пройденного материала.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1010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1010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Отслеживание результатов четверти и пробных тестирований в сравнении с объективной оценкой знаний учащихся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7675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последующих уроках организовать работу на повторение и закрепления основных событий по темам. Провести разбор типичных ошибок. Провести индивидуальную работу по устранению пробелов в знаниях в виде составления терминологических и хронологических таблиц и составления тезисов по пройденным темам. При изучении следующих тем делать акцент на допущенные ошибки.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8046" y="168895"/>
            <a:ext cx="38239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входного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 среза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7667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: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Кокумбаева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А.Еркожанова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 Н.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КГУ ош№160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3956341"/>
              </p:ext>
            </p:extLst>
          </p:nvPr>
        </p:nvGraphicFramePr>
        <p:xfrm>
          <a:off x="359533" y="952738"/>
          <a:ext cx="8640957" cy="2597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2"/>
                <a:gridCol w="792088"/>
                <a:gridCol w="648072"/>
                <a:gridCol w="576064"/>
                <a:gridCol w="720080"/>
                <a:gridCol w="792088"/>
                <a:gridCol w="792088"/>
                <a:gridCol w="1920197"/>
                <a:gridCol w="1824218"/>
              </a:tblGrid>
              <a:tr h="15458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учеников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Процентное содержание баллов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суммативного оценивания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49" marR="3349" marT="3349" marB="334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качества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80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низкий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удовлет</a:t>
                      </a:r>
                      <a:r>
                        <a:rPr lang="ru-RU" sz="11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средний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12" marR="241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349" marR="3349" marT="3349" marB="3349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3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0-39%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-84%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4112" marR="241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85-100%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80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228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25/20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228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6б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24/21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228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26/24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228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24/20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228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25/25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/>
                </a:tc>
              </a:tr>
              <a:tr h="80640"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Всего: 54,8%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349" marR="3349" marT="3349" marB="334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207795475"/>
              </p:ext>
            </p:extLst>
          </p:nvPr>
        </p:nvGraphicFramePr>
        <p:xfrm>
          <a:off x="1259632" y="3573016"/>
          <a:ext cx="6096000" cy="298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88400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1892175"/>
              </p:ext>
            </p:extLst>
          </p:nvPr>
        </p:nvGraphicFramePr>
        <p:xfrm>
          <a:off x="323528" y="692696"/>
          <a:ext cx="8568953" cy="2502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/>
                <a:gridCol w="792088"/>
                <a:gridCol w="504056"/>
                <a:gridCol w="792088"/>
                <a:gridCol w="656902"/>
                <a:gridCol w="711250"/>
                <a:gridCol w="792088"/>
                <a:gridCol w="1793721"/>
                <a:gridCol w="1806680"/>
              </a:tblGrid>
              <a:tr h="14581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учеников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Макс. балл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Процентное содержание баллов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суммативного оценивания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качества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76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2744" marR="227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7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0-39%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2744" marR="227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85-100%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76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</a:tr>
              <a:tr h="215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219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7б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27/22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215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2155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28/26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/>
                </a:tc>
              </a:tr>
              <a:tr h="76066"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Всего: 51%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59" marR="3159" marT="3159" marB="315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11210" y="116632"/>
            <a:ext cx="26495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входного среза 7 класс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70520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: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Малибекова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А.У.,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Еркожанова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 Н.,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Кощанова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Г.Д.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КГУ ош№160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233730644"/>
              </p:ext>
            </p:extLst>
          </p:nvPr>
        </p:nvGraphicFramePr>
        <p:xfrm>
          <a:off x="1331640" y="3356992"/>
          <a:ext cx="6840760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77528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5221728"/>
              </p:ext>
            </p:extLst>
          </p:nvPr>
        </p:nvGraphicFramePr>
        <p:xfrm>
          <a:off x="395536" y="1052736"/>
          <a:ext cx="8424934" cy="25656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21161"/>
                <a:gridCol w="1223053"/>
                <a:gridCol w="1080120"/>
                <a:gridCol w="936104"/>
                <a:gridCol w="792088"/>
                <a:gridCol w="792088"/>
                <a:gridCol w="792088"/>
                <a:gridCol w="792088"/>
                <a:gridCol w="1296144"/>
              </a:tblGrid>
              <a:tr h="141216">
                <a:tc rowSpan="3">
                  <a:txBody>
                    <a:bodyPr/>
                    <a:lstStyle/>
                    <a:p>
                      <a:pPr marL="6985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6667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Класс/</a:t>
                      </a:r>
                    </a:p>
                    <a:p>
                      <a:pPr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r>
                        <a:rPr lang="ru-RU" sz="1100" spc="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71120" marR="102235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lang="ru-RU" sz="1100" spc="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spc="-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учащих</a:t>
                      </a:r>
                      <a:r>
                        <a:rPr lang="ru-RU" sz="1100" spc="-28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71755" marR="237490">
                        <a:lnSpc>
                          <a:spcPct val="187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spc="-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Макс.</a:t>
                      </a:r>
                      <a:r>
                        <a:rPr lang="ru-RU" sz="1100" spc="-28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883285" marR="8750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20574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marL="189865" marR="92710" indent="-50800">
                        <a:lnSpc>
                          <a:spcPct val="122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кач.</a:t>
                      </a:r>
                      <a:r>
                        <a:rPr lang="ru-RU" sz="1100" spc="-28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330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marL="146685" marR="111760" algn="ctr">
                        <a:lnSpc>
                          <a:spcPct val="1150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ru-RU" sz="1100" spc="-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успев-</a:t>
                      </a:r>
                      <a:r>
                        <a:rPr lang="ru-RU" sz="1100" spc="-28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ть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778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2550" marR="94615">
                        <a:lnSpc>
                          <a:spcPct val="113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</a:t>
                      </a:r>
                      <a:r>
                        <a:rPr lang="ru-RU" sz="1100" spc="-28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6360">
                        <a:spcBef>
                          <a:spcPts val="78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7630">
                        <a:spcBef>
                          <a:spcPts val="78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6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985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216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29(24)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9859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30(26)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9859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30(26)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41216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28(25)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41216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 класса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117/99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55%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873701"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marR="629285" algn="ctr">
                        <a:lnSpc>
                          <a:spcPct val="186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  <a:r>
                        <a:rPr lang="ru-RU" sz="1100" spc="-28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spc="-285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 marR="629285" algn="ctr">
                        <a:lnSpc>
                          <a:spcPct val="186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10б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11a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27(26)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25(21)</a:t>
                      </a: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12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22(21)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175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6985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366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493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55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4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7620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6761">
                <a:tc gridSpan="9">
                  <a:txBody>
                    <a:bodyPr/>
                    <a:lstStyle/>
                    <a:p>
                      <a:pPr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68046" y="168895"/>
            <a:ext cx="4322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входного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 среза 8, 10-11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7667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: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Кокумбаева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Еркожанова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 Н.,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МалибековаА.У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Бекбердиева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С.Ж.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КГУ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№160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445849465"/>
              </p:ext>
            </p:extLst>
          </p:nvPr>
        </p:nvGraphicFramePr>
        <p:xfrm>
          <a:off x="1331640" y="3645024"/>
          <a:ext cx="6096000" cy="3059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42267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8046" y="168895"/>
            <a:ext cx="38239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входного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 среза 9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04664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: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Кощанова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Г.Д.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КГУ ош№160</a:t>
            </a:r>
            <a:endParaRPr lang="ru-RU" sz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168354"/>
              </p:ext>
            </p:extLst>
          </p:nvPr>
        </p:nvGraphicFramePr>
        <p:xfrm>
          <a:off x="539552" y="622290"/>
          <a:ext cx="8208911" cy="2579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/>
                <a:gridCol w="792088"/>
                <a:gridCol w="504056"/>
                <a:gridCol w="864096"/>
                <a:gridCol w="864096"/>
                <a:gridCol w="864096"/>
                <a:gridCol w="864096"/>
                <a:gridCol w="1368152"/>
                <a:gridCol w="1368151"/>
              </a:tblGrid>
              <a:tr h="13452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учеников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Процентное содержание баллов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оценивания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70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0983" marR="209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4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0-39%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0983" marR="209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85-100%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70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24/22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24/22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25/24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22/16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9д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20/18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198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115/102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</a:tr>
              <a:tr h="70177"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Всего: 48%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914" marR="2914" marT="2914" marB="2914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007789339"/>
              </p:ext>
            </p:extLst>
          </p:nvPr>
        </p:nvGraphicFramePr>
        <p:xfrm>
          <a:off x="1211796" y="3284984"/>
          <a:ext cx="6936432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209929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1363702"/>
              </p:ext>
            </p:extLst>
          </p:nvPr>
        </p:nvGraphicFramePr>
        <p:xfrm>
          <a:off x="827582" y="906100"/>
          <a:ext cx="6984777" cy="1717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8497"/>
                <a:gridCol w="804632"/>
                <a:gridCol w="925877"/>
                <a:gridCol w="741041"/>
                <a:gridCol w="741041"/>
                <a:gridCol w="719844"/>
                <a:gridCol w="719844"/>
                <a:gridCol w="795305"/>
                <a:gridCol w="79869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Класс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Кол.Уч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Кач. Знан.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Усп.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</a:t>
                      </a: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33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6</a:t>
                      </a:r>
                      <a:r>
                        <a:rPr lang="kk-KZ" sz="1400">
                          <a:effectLst/>
                        </a:rPr>
                        <a:t>6%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100</a:t>
                      </a:r>
                      <a:r>
                        <a:rPr lang="kk-KZ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</a:t>
                      </a: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6</a:t>
                      </a:r>
                      <a:r>
                        <a:rPr lang="kk-KZ" sz="1400">
                          <a:effectLst/>
                        </a:rPr>
                        <a:t>2%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100</a:t>
                      </a:r>
                      <a:r>
                        <a:rPr lang="kk-KZ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</a:t>
                      </a: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63%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100</a:t>
                      </a:r>
                      <a:r>
                        <a:rPr lang="kk-KZ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</a:t>
                      </a: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67%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de-DE" sz="1400">
                          <a:effectLst/>
                        </a:rPr>
                        <a:t>100</a:t>
                      </a:r>
                      <a:r>
                        <a:rPr lang="kk-KZ" sz="14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121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43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>
                          <a:effectLst/>
                        </a:rPr>
                        <a:t>64%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97560" algn="l"/>
                          <a:tab pos="1522095" algn="l"/>
                          <a:tab pos="2969895" algn="ctr"/>
                        </a:tabLst>
                      </a:pPr>
                      <a:r>
                        <a:rPr lang="kk-KZ" sz="14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14938" y="116632"/>
            <a:ext cx="5729132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796925" algn="l"/>
                <a:tab pos="1522413" algn="l"/>
                <a:tab pos="2970213" algn="ct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6925" algn="l"/>
                <a:tab pos="1522413" algn="l"/>
                <a:tab pos="2970213" algn="ctr"/>
              </a:tabLst>
            </a:pPr>
            <a:r>
              <a:rPr kumimoji="0" lang="kk-KZ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kk-KZ" altLang="ru-RU" sz="14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тчет  предметника за входной срез  2024-2025 год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6925" algn="l"/>
                <a:tab pos="1522413" algn="l"/>
                <a:tab pos="2970213" algn="ctr"/>
              </a:tabLst>
            </a:pPr>
            <a:r>
              <a:rPr kumimoji="0" lang="kk-KZ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Учитель: Темиракын З., Жумашева        Предмет: Английский язык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6925" algn="l"/>
                <a:tab pos="1522413" algn="l"/>
                <a:tab pos="2970213" algn="ctr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965650215"/>
              </p:ext>
            </p:extLst>
          </p:nvPr>
        </p:nvGraphicFramePr>
        <p:xfrm>
          <a:off x="1691680" y="2996952"/>
          <a:ext cx="5486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32486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контрольного среза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языку,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в 5  классах  с 09.09.24 по 13.09.24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Юлши Х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Жұмашева 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Темірақын З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Өміртаева 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0301074"/>
              </p:ext>
            </p:extLst>
          </p:nvPr>
        </p:nvGraphicFramePr>
        <p:xfrm>
          <a:off x="1177290" y="1628108"/>
          <a:ext cx="6332219" cy="1682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0504"/>
                <a:gridCol w="795811"/>
                <a:gridCol w="990004"/>
                <a:gridCol w="539425"/>
                <a:gridCol w="629541"/>
                <a:gridCol w="540060"/>
                <a:gridCol w="449944"/>
                <a:gridCol w="723465"/>
                <a:gridCol w="723465"/>
              </a:tblGrid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чел. 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писавших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работу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усп-ти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кач-ва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r>
                        <a:rPr lang="ru-RU" sz="1200">
                          <a:effectLst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56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r>
                        <a:rPr lang="ru-RU" sz="1200">
                          <a:effectLst/>
                        </a:rPr>
                        <a:t>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73%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r>
                        <a:rPr lang="ru-RU" sz="1200">
                          <a:effectLst/>
                        </a:rPr>
                        <a:t>в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r>
                        <a:rPr lang="ru-RU" sz="1200">
                          <a:effectLst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68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65%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149212413"/>
              </p:ext>
            </p:extLst>
          </p:nvPr>
        </p:nvGraphicFramePr>
        <p:xfrm>
          <a:off x="1763688" y="3501008"/>
          <a:ext cx="5492750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17337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контрольного среза  по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языку,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в 6  классах  с 09.09.24 по 13.09.24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Учителя: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Темірақын З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Юлши Х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 Жұмашева 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Тем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ір 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Кучкорова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О.Ф.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4237637"/>
              </p:ext>
            </p:extLst>
          </p:nvPr>
        </p:nvGraphicFramePr>
        <p:xfrm>
          <a:off x="1177290" y="1522952"/>
          <a:ext cx="6332219" cy="1892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0504"/>
                <a:gridCol w="795811"/>
                <a:gridCol w="990004"/>
                <a:gridCol w="539425"/>
                <a:gridCol w="629541"/>
                <a:gridCol w="540060"/>
                <a:gridCol w="449944"/>
                <a:gridCol w="723465"/>
                <a:gridCol w="723465"/>
              </a:tblGrid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чел. 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классе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писавших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работу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усп-ти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кач-ва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r>
                        <a:rPr lang="ru-RU" sz="1200">
                          <a:effectLst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68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r>
                        <a:rPr lang="ru-RU" sz="1200">
                          <a:effectLst/>
                        </a:rPr>
                        <a:t>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62%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r>
                        <a:rPr lang="ru-RU" sz="1200">
                          <a:effectLst/>
                        </a:rPr>
                        <a:t>в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61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r>
                        <a:rPr lang="ru-RU" sz="1200">
                          <a:effectLst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60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r>
                        <a:rPr lang="ru-RU" sz="1200">
                          <a:effectLst/>
                        </a:rPr>
                        <a:t>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68</a:t>
                      </a: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64%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822562170"/>
              </p:ext>
            </p:extLst>
          </p:nvPr>
        </p:nvGraphicFramePr>
        <p:xfrm>
          <a:off x="1835696" y="3717032"/>
          <a:ext cx="5486400" cy="28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2873998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184</TotalTime>
  <Words>2582</Words>
  <Application>Microsoft Office PowerPoint</Application>
  <PresentationFormat>Экран (4:3)</PresentationFormat>
  <Paragraphs>1693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Анализ работы входных контрольных срезов на начало 2024 – 2025 учебного года  МО  ЕГЦ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входных контрольных срезов МО  ЕГЦ</dc:title>
  <dc:creator>Даулет Кощанов</dc:creator>
  <cp:lastModifiedBy>Пользователь Windows</cp:lastModifiedBy>
  <cp:revision>38</cp:revision>
  <dcterms:created xsi:type="dcterms:W3CDTF">2024-09-15T13:41:25Z</dcterms:created>
  <dcterms:modified xsi:type="dcterms:W3CDTF">2024-09-17T04:32:42Z</dcterms:modified>
</cp:coreProperties>
</file>