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5" r:id="rId3"/>
    <p:sldId id="257" r:id="rId4"/>
    <p:sldId id="336" r:id="rId5"/>
    <p:sldId id="335" r:id="rId6"/>
    <p:sldId id="330" r:id="rId7"/>
    <p:sldId id="329" r:id="rId8"/>
    <p:sldId id="306" r:id="rId9"/>
    <p:sldId id="309" r:id="rId10"/>
    <p:sldId id="331" r:id="rId11"/>
    <p:sldId id="332" r:id="rId12"/>
    <p:sldId id="333" r:id="rId13"/>
    <p:sldId id="334" r:id="rId14"/>
    <p:sldId id="337" r:id="rId15"/>
    <p:sldId id="310" r:id="rId16"/>
    <p:sldId id="344" r:id="rId17"/>
    <p:sldId id="311" r:id="rId18"/>
    <p:sldId id="340" r:id="rId19"/>
    <p:sldId id="312" r:id="rId20"/>
    <p:sldId id="339" r:id="rId21"/>
    <p:sldId id="342" r:id="rId22"/>
    <p:sldId id="343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98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1;&#1080;&#1089;&#1090;%20Microsoft%20Office%20Excel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P\Desktop\&#1057;&#1088;&#1077;&#1079;&#1099;%2024-25\1-11%20&#1089;&#1099;&#1085;&#1099;&#1087;%2024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89;&#1088;&#1077;&#107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P\Desktop\&#1057;&#1088;&#1077;&#1079;&#1099;%2024-25\8-&#1089;&#1099;&#1085;&#1099;&#1087;%2024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8;&#1085;&#1076;&#1080;&#1088;&#1072;\Desktop\&#1052;&#1086;&#1080;%20&#1076;&#1086;&#1082;&#1091;&#1084;&#1077;&#1085;&#1090;&#1099;\&#1057;%20&#1088;&#1072;&#1073;&#1086;&#1095;&#1077;&#1075;&#1086;%20&#1089;&#1090;&#1086;&#1083;&#1072;\&#1043;&#1080;&#1089;&#1090;&#1086;&#1075;&#1088;&#1072;&#1084;&#1084;&#1072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8;&#1085;&#1076;&#1080;&#1088;&#1072;\Desktop\&#1052;&#1086;&#1080;%20&#1076;&#1086;&#1082;&#1091;&#1084;&#1077;&#1085;&#1090;&#1099;\&#1057;%20&#1088;&#1072;&#1073;&#1086;&#1095;&#1077;&#1075;&#1086;%20&#1089;&#1090;&#1086;&#1083;&#1072;\&#1043;&#1080;&#1089;&#1090;&#1086;&#1075;&#1088;&#1072;&#1084;&#1084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Лист1!$H$3</c:f>
              <c:strCache>
                <c:ptCount val="1"/>
                <c:pt idx="0">
                  <c:v>Білім сапасы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Лист1!$B$4:$B$10</c:f>
              <c:strCache>
                <c:ptCount val="7"/>
                <c:pt idx="1">
                  <c:v>2«A»</c:v>
                </c:pt>
                <c:pt idx="3">
                  <c:v>2 «Б»</c:v>
                </c:pt>
                <c:pt idx="4">
                  <c:v>2 «В»</c:v>
                </c:pt>
                <c:pt idx="5">
                  <c:v>2  «Г»</c:v>
                </c:pt>
                <c:pt idx="6">
                  <c:v>Барлығы</c:v>
                </c:pt>
              </c:strCache>
            </c:strRef>
          </c:cat>
          <c:val>
            <c:numRef>
              <c:f>Лист1!$H$4:$H$10</c:f>
              <c:numCache>
                <c:formatCode>0%</c:formatCode>
                <c:ptCount val="7"/>
                <c:pt idx="1">
                  <c:v>0.52</c:v>
                </c:pt>
                <c:pt idx="3">
                  <c:v>0.5</c:v>
                </c:pt>
                <c:pt idx="4">
                  <c:v>0.58000000000000007</c:v>
                </c:pt>
                <c:pt idx="5">
                  <c:v>0.52</c:v>
                </c:pt>
                <c:pt idx="6">
                  <c:v>0.53</c:v>
                </c:pt>
              </c:numCache>
            </c:numRef>
          </c:val>
        </c:ser>
        <c:ser>
          <c:idx val="1"/>
          <c:order val="1"/>
          <c:tx>
            <c:strRef>
              <c:f>Лист1!$I$3</c:f>
              <c:strCache>
                <c:ptCount val="1"/>
                <c:pt idx="0">
                  <c:v>Үлгерімі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Лист1!$B$4:$B$10</c:f>
              <c:strCache>
                <c:ptCount val="7"/>
                <c:pt idx="1">
                  <c:v>2«A»</c:v>
                </c:pt>
                <c:pt idx="3">
                  <c:v>2 «Б»</c:v>
                </c:pt>
                <c:pt idx="4">
                  <c:v>2 «В»</c:v>
                </c:pt>
                <c:pt idx="5">
                  <c:v>2  «Г»</c:v>
                </c:pt>
                <c:pt idx="6">
                  <c:v>Барлығы</c:v>
                </c:pt>
              </c:strCache>
            </c:strRef>
          </c:cat>
          <c:val>
            <c:numRef>
              <c:f>Лист1!$I$4:$I$10</c:f>
              <c:numCache>
                <c:formatCode>0%</c:formatCode>
                <c:ptCount val="7"/>
                <c:pt idx="1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0748464"/>
        <c:axId val="190754448"/>
      </c:barChart>
      <c:catAx>
        <c:axId val="1907484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0754448"/>
        <c:crosses val="autoZero"/>
        <c:auto val="1"/>
        <c:lblAlgn val="ctr"/>
        <c:lblOffset val="100"/>
        <c:noMultiLvlLbl val="0"/>
      </c:catAx>
      <c:valAx>
        <c:axId val="19075444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9074846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1-11</a:t>
            </a:r>
            <a:r>
              <a:rPr lang="ru-RU" baseline="0"/>
              <a:t> сыныптар</a:t>
            </a:r>
            <a:endParaRPr lang="ru-RU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білім сапасы</c:v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Лист1!$A$3:$A$13</c:f>
              <c:strCache>
                <c:ptCount val="10"/>
                <c:pt idx="0">
                  <c:v>2-сынып</c:v>
                </c:pt>
                <c:pt idx="1">
                  <c:v>3-сынып</c:v>
                </c:pt>
                <c:pt idx="2">
                  <c:v>4-сынып</c:v>
                </c:pt>
                <c:pt idx="3">
                  <c:v>5-сынып</c:v>
                </c:pt>
                <c:pt idx="4">
                  <c:v>6-сынып</c:v>
                </c:pt>
                <c:pt idx="5">
                  <c:v>7-сынып</c:v>
                </c:pt>
                <c:pt idx="6">
                  <c:v>8-сынып</c:v>
                </c:pt>
                <c:pt idx="7">
                  <c:v>9-сынып</c:v>
                </c:pt>
                <c:pt idx="8">
                  <c:v>10-11-сынып</c:v>
                </c:pt>
                <c:pt idx="9">
                  <c:v>Барлығы</c:v>
                </c:pt>
              </c:strCache>
            </c:strRef>
          </c:cat>
          <c:val>
            <c:numRef>
              <c:f>Лист1!$B$3:$B$13</c:f>
              <c:numCache>
                <c:formatCode>0%</c:formatCode>
                <c:ptCount val="10"/>
                <c:pt idx="0">
                  <c:v>0.71</c:v>
                </c:pt>
                <c:pt idx="1">
                  <c:v>0.51</c:v>
                </c:pt>
                <c:pt idx="2">
                  <c:v>0.54</c:v>
                </c:pt>
                <c:pt idx="3">
                  <c:v>0.55000000000000004</c:v>
                </c:pt>
                <c:pt idx="4">
                  <c:v>0.5</c:v>
                </c:pt>
                <c:pt idx="5">
                  <c:v>0.48</c:v>
                </c:pt>
                <c:pt idx="6">
                  <c:v>0.49</c:v>
                </c:pt>
                <c:pt idx="7">
                  <c:v>0.48</c:v>
                </c:pt>
                <c:pt idx="8">
                  <c:v>0.52</c:v>
                </c:pt>
                <c:pt idx="9">
                  <c:v>0.5</c:v>
                </c:pt>
              </c:numCache>
            </c:numRef>
          </c:val>
        </c:ser>
        <c:ser>
          <c:idx val="1"/>
          <c:order val="1"/>
          <c:tx>
            <c:v>үлгерімі</c:v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Лист1!$A$3:$A$13</c:f>
              <c:strCache>
                <c:ptCount val="10"/>
                <c:pt idx="0">
                  <c:v>2-сынып</c:v>
                </c:pt>
                <c:pt idx="1">
                  <c:v>3-сынып</c:v>
                </c:pt>
                <c:pt idx="2">
                  <c:v>4-сынып</c:v>
                </c:pt>
                <c:pt idx="3">
                  <c:v>5-сынып</c:v>
                </c:pt>
                <c:pt idx="4">
                  <c:v>6-сынып</c:v>
                </c:pt>
                <c:pt idx="5">
                  <c:v>7-сынып</c:v>
                </c:pt>
                <c:pt idx="6">
                  <c:v>8-сынып</c:v>
                </c:pt>
                <c:pt idx="7">
                  <c:v>9-сынып</c:v>
                </c:pt>
                <c:pt idx="8">
                  <c:v>10-11-сынып</c:v>
                </c:pt>
                <c:pt idx="9">
                  <c:v>Барлығы</c:v>
                </c:pt>
              </c:strCache>
            </c:strRef>
          </c:cat>
          <c:val>
            <c:numRef>
              <c:f>Лист1!$C$3:$C$13</c:f>
              <c:numCache>
                <c:formatCode>0%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0.85</c:v>
                </c:pt>
                <c:pt idx="4">
                  <c:v>0.82</c:v>
                </c:pt>
                <c:pt idx="5">
                  <c:v>0.84</c:v>
                </c:pt>
                <c:pt idx="6">
                  <c:v>0.84</c:v>
                </c:pt>
                <c:pt idx="7">
                  <c:v>0.85</c:v>
                </c:pt>
                <c:pt idx="8">
                  <c:v>0.86</c:v>
                </c:pt>
                <c:pt idx="9">
                  <c:v>0.95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0755536"/>
        <c:axId val="190756080"/>
        <c:axId val="0"/>
      </c:bar3DChart>
      <c:catAx>
        <c:axId val="190755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756080"/>
        <c:crosses val="autoZero"/>
        <c:auto val="1"/>
        <c:lblAlgn val="ctr"/>
        <c:lblOffset val="100"/>
        <c:noMultiLvlLbl val="0"/>
      </c:catAx>
      <c:valAx>
        <c:axId val="190756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755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Лист1!$A$1:$A$5</c:f>
              <c:strCache>
                <c:ptCount val="5"/>
                <c:pt idx="0">
                  <c:v>       3-а</c:v>
                </c:pt>
                <c:pt idx="1">
                  <c:v>      3- б</c:v>
                </c:pt>
                <c:pt idx="2">
                  <c:v>3-в </c:v>
                </c:pt>
                <c:pt idx="3">
                  <c:v>3-г</c:v>
                </c:pt>
                <c:pt idx="4">
                  <c:v>3-д</c:v>
                </c:pt>
              </c:strCache>
            </c:strRef>
          </c:cat>
          <c:val>
            <c:numRef>
              <c:f>Лист1!$B$1:$B$5</c:f>
              <c:numCache>
                <c:formatCode>0%</c:formatCode>
                <c:ptCount val="5"/>
                <c:pt idx="0">
                  <c:v>0.63</c:v>
                </c:pt>
                <c:pt idx="1">
                  <c:v>0.68</c:v>
                </c:pt>
                <c:pt idx="2">
                  <c:v>0.6</c:v>
                </c:pt>
                <c:pt idx="3">
                  <c:v>0.54</c:v>
                </c:pt>
                <c:pt idx="4">
                  <c:v>0.47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6CD-4CCF-AE5D-35294B29D37F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Лист1!$A$1:$A$5</c:f>
              <c:strCache>
                <c:ptCount val="5"/>
                <c:pt idx="0">
                  <c:v>       3-а</c:v>
                </c:pt>
                <c:pt idx="1">
                  <c:v>      3- б</c:v>
                </c:pt>
                <c:pt idx="2">
                  <c:v>3-в </c:v>
                </c:pt>
                <c:pt idx="3">
                  <c:v>3-г</c:v>
                </c:pt>
                <c:pt idx="4">
                  <c:v>3-д</c:v>
                </c:pt>
              </c:strCache>
            </c:strRef>
          </c:cat>
          <c:val>
            <c:numRef>
              <c:f>Лист1!$C$1:$C$5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6CD-4CCF-AE5D-35294B29D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67377760"/>
        <c:axId val="467379392"/>
        <c:axId val="0"/>
      </c:bar3DChart>
      <c:catAx>
        <c:axId val="467377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7379392"/>
        <c:crosses val="autoZero"/>
        <c:auto val="1"/>
        <c:lblAlgn val="ctr"/>
        <c:lblOffset val="100"/>
        <c:noMultiLvlLbl val="0"/>
      </c:catAx>
      <c:valAx>
        <c:axId val="467379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7377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Үлгерімі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4"/>
                <c:pt idx="0">
                  <c:v>4 А</c:v>
                </c:pt>
                <c:pt idx="1">
                  <c:v>4 Б</c:v>
                </c:pt>
                <c:pt idx="2">
                  <c:v>4 В</c:v>
                </c:pt>
                <c:pt idx="3">
                  <c:v>4 Г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0.5</c:v>
                </c:pt>
                <c:pt idx="1">
                  <c:v>0.53</c:v>
                </c:pt>
                <c:pt idx="2">
                  <c:v>0.48</c:v>
                </c:pt>
                <c:pt idx="3">
                  <c:v>0.52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Біліп сапасы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4"/>
                <c:pt idx="0">
                  <c:v>4 А</c:v>
                </c:pt>
                <c:pt idx="1">
                  <c:v>4 Б</c:v>
                </c:pt>
                <c:pt idx="2">
                  <c:v>4 В</c:v>
                </c:pt>
                <c:pt idx="3">
                  <c:v>4 Г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Барлығы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4"/>
                <c:pt idx="0">
                  <c:v>4 А</c:v>
                </c:pt>
                <c:pt idx="1">
                  <c:v>4 Б</c:v>
                </c:pt>
                <c:pt idx="2">
                  <c:v>4 В</c:v>
                </c:pt>
                <c:pt idx="3">
                  <c:v>4 Г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4" formatCode="0%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7384832"/>
        <c:axId val="467388096"/>
      </c:barChart>
      <c:catAx>
        <c:axId val="4673848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67388096"/>
        <c:crosses val="autoZero"/>
        <c:auto val="1"/>
        <c:lblAlgn val="ctr"/>
        <c:lblOffset val="100"/>
        <c:noMultiLvlLbl val="0"/>
      </c:catAx>
      <c:valAx>
        <c:axId val="46738809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673848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b="1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537729658792652"/>
          <c:y val="7.4548702245552642E-2"/>
          <c:w val="0.64966579177602801"/>
          <c:h val="0.83261956838728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Лист1!$H$3</c:f>
              <c:strCache>
                <c:ptCount val="1"/>
                <c:pt idx="0">
                  <c:v>Білім сапасы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Лист1!$B$4:$B$10</c:f>
              <c:strCache>
                <c:ptCount val="7"/>
                <c:pt idx="0">
                  <c:v>5«A»</c:v>
                </c:pt>
                <c:pt idx="2">
                  <c:v>5 «Б»</c:v>
                </c:pt>
                <c:pt idx="3">
                  <c:v>5 «В»</c:v>
                </c:pt>
                <c:pt idx="4">
                  <c:v>5  «Г»</c:v>
                </c:pt>
                <c:pt idx="6">
                  <c:v>Барлығы</c:v>
                </c:pt>
              </c:strCache>
            </c:strRef>
          </c:cat>
          <c:val>
            <c:numRef>
              <c:f>Лист1!$H$4:$H$10</c:f>
              <c:numCache>
                <c:formatCode>0%</c:formatCode>
                <c:ptCount val="7"/>
                <c:pt idx="1">
                  <c:v>0.42</c:v>
                </c:pt>
                <c:pt idx="2">
                  <c:v>0.47799999999999998</c:v>
                </c:pt>
                <c:pt idx="3">
                  <c:v>0.43</c:v>
                </c:pt>
                <c:pt idx="4">
                  <c:v>0.4</c:v>
                </c:pt>
                <c:pt idx="6">
                  <c:v>0.42</c:v>
                </c:pt>
              </c:numCache>
            </c:numRef>
          </c:val>
        </c:ser>
        <c:ser>
          <c:idx val="1"/>
          <c:order val="1"/>
          <c:tx>
            <c:strRef>
              <c:f>Лист1!$I$3</c:f>
              <c:strCache>
                <c:ptCount val="1"/>
                <c:pt idx="0">
                  <c:v>Үлгерімі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Лист1!$B$4:$B$10</c:f>
              <c:strCache>
                <c:ptCount val="7"/>
                <c:pt idx="0">
                  <c:v>5«A»</c:v>
                </c:pt>
                <c:pt idx="2">
                  <c:v>5 «Б»</c:v>
                </c:pt>
                <c:pt idx="3">
                  <c:v>5 «В»</c:v>
                </c:pt>
                <c:pt idx="4">
                  <c:v>5  «Г»</c:v>
                </c:pt>
                <c:pt idx="6">
                  <c:v>Барлығы</c:v>
                </c:pt>
              </c:strCache>
            </c:strRef>
          </c:cat>
          <c:val>
            <c:numRef>
              <c:f>Лист1!$I$4:$I$10</c:f>
              <c:numCache>
                <c:formatCode>0%</c:formatCode>
                <c:ptCount val="7"/>
                <c:pt idx="1">
                  <c:v>0.8</c:v>
                </c:pt>
                <c:pt idx="2">
                  <c:v>0.86</c:v>
                </c:pt>
                <c:pt idx="3">
                  <c:v>0.81</c:v>
                </c:pt>
                <c:pt idx="4">
                  <c:v>0.81</c:v>
                </c:pt>
                <c:pt idx="6">
                  <c:v>0.82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7383744"/>
        <c:axId val="467379936"/>
      </c:barChart>
      <c:catAx>
        <c:axId val="467383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467379936"/>
        <c:crosses val="autoZero"/>
        <c:auto val="1"/>
        <c:lblAlgn val="ctr"/>
        <c:lblOffset val="100"/>
        <c:noMultiLvlLbl val="0"/>
      </c:catAx>
      <c:valAx>
        <c:axId val="46737993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67383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28208706327804"/>
          <c:y val="0.26526891977280304"/>
          <c:w val="0.19717913385826771"/>
          <c:h val="0.15641122340573269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0-дік</a:t>
            </a:r>
            <a:r>
              <a:rPr lang="ru-RU" b="1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бақылау жұмысы</a:t>
            </a:r>
          </a:p>
          <a:p>
            <a:pPr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b="1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2024-2025 оқу жылы</a:t>
            </a:r>
            <a:endParaRPr lang="ru-RU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Лист1!$A$1:$A$7</c:f>
              <c:strCache>
                <c:ptCount val="6"/>
                <c:pt idx="0">
                  <c:v>6 а</c:v>
                </c:pt>
                <c:pt idx="1">
                  <c:v>6б</c:v>
                </c:pt>
                <c:pt idx="2">
                  <c:v>6 в</c:v>
                </c:pt>
                <c:pt idx="3">
                  <c:v>6 г</c:v>
                </c:pt>
                <c:pt idx="4">
                  <c:v>6 д</c:v>
                </c:pt>
                <c:pt idx="5">
                  <c:v>қорытынды</c:v>
                </c:pt>
              </c:strCache>
            </c:strRef>
          </c:cat>
          <c:val>
            <c:numRef>
              <c:f>Лист1!$B$1:$B$7</c:f>
              <c:numCache>
                <c:formatCode>0%</c:formatCode>
                <c:ptCount val="7"/>
                <c:pt idx="0">
                  <c:v>0.56000000000000005</c:v>
                </c:pt>
                <c:pt idx="1">
                  <c:v>0.5</c:v>
                </c:pt>
                <c:pt idx="2">
                  <c:v>0.54</c:v>
                </c:pt>
                <c:pt idx="3">
                  <c:v>0.48</c:v>
                </c:pt>
                <c:pt idx="4">
                  <c:v>0.52</c:v>
                </c:pt>
                <c:pt idx="5">
                  <c:v>0.52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6F2-4385-97A2-FB7FC9AD5B0C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Лист1!$A$1:$A$7</c:f>
              <c:strCache>
                <c:ptCount val="6"/>
                <c:pt idx="0">
                  <c:v>6 а</c:v>
                </c:pt>
                <c:pt idx="1">
                  <c:v>6б</c:v>
                </c:pt>
                <c:pt idx="2">
                  <c:v>6 в</c:v>
                </c:pt>
                <c:pt idx="3">
                  <c:v>6 г</c:v>
                </c:pt>
                <c:pt idx="4">
                  <c:v>6 д</c:v>
                </c:pt>
                <c:pt idx="5">
                  <c:v>қорытынды</c:v>
                </c:pt>
              </c:strCache>
            </c:strRef>
          </c:cat>
          <c:val>
            <c:numRef>
              <c:f>Лист1!$C$1:$C$7</c:f>
              <c:numCache>
                <c:formatCode>0%</c:formatCode>
                <c:ptCount val="7"/>
                <c:pt idx="0">
                  <c:v>0.96</c:v>
                </c:pt>
                <c:pt idx="1">
                  <c:v>1</c:v>
                </c:pt>
                <c:pt idx="2">
                  <c:v>0.89</c:v>
                </c:pt>
                <c:pt idx="3">
                  <c:v>0.87</c:v>
                </c:pt>
                <c:pt idx="4">
                  <c:v>0.92</c:v>
                </c:pt>
                <c:pt idx="5">
                  <c:v>0.92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6F2-4385-97A2-FB7FC9AD5B0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0758256"/>
        <c:axId val="190758800"/>
      </c:barChart>
      <c:catAx>
        <c:axId val="190758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758800"/>
        <c:crosses val="autoZero"/>
        <c:auto val="1"/>
        <c:lblAlgn val="ctr"/>
        <c:lblOffset val="100"/>
        <c:noMultiLvlLbl val="0"/>
      </c:catAx>
      <c:valAx>
        <c:axId val="190758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75825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kk-KZ" sz="1800" b="1" i="0" u="none" strike="noStrike" baseline="0">
                <a:effectLst/>
              </a:rPr>
              <a:t>Қазақ тілі </a:t>
            </a:r>
            <a:endParaRPr lang="ru-RU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2.5462962962962962E-2"/>
          <c:y val="0.32274514358271589"/>
          <c:w val="0.94907407407407407"/>
          <c:h val="0.578723279059144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Білім сапасы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7«A»</c:v>
                </c:pt>
                <c:pt idx="1">
                  <c:v>7«Б»</c:v>
                </c:pt>
                <c:pt idx="2">
                  <c:v>7 «В»</c:v>
                </c:pt>
                <c:pt idx="3">
                  <c:v>7  «Г»</c:v>
                </c:pt>
                <c:pt idx="4">
                  <c:v>Барлығы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0.48</c:v>
                </c:pt>
                <c:pt idx="1">
                  <c:v>0.51</c:v>
                </c:pt>
                <c:pt idx="2">
                  <c:v>0.53</c:v>
                </c:pt>
                <c:pt idx="3">
                  <c:v>0.48</c:v>
                </c:pt>
                <c:pt idx="4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Үлгерімі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7«A»</c:v>
                </c:pt>
                <c:pt idx="1">
                  <c:v>7«Б»</c:v>
                </c:pt>
                <c:pt idx="2">
                  <c:v>7 «В»</c:v>
                </c:pt>
                <c:pt idx="3">
                  <c:v>7  «Г»</c:v>
                </c:pt>
                <c:pt idx="4">
                  <c:v>Барлығы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0.92</c:v>
                </c:pt>
                <c:pt idx="3">
                  <c:v>0.92</c:v>
                </c:pt>
                <c:pt idx="4">
                  <c:v>0.92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7«A»</c:v>
                </c:pt>
                <c:pt idx="1">
                  <c:v>7«Б»</c:v>
                </c:pt>
                <c:pt idx="2">
                  <c:v>7 «В»</c:v>
                </c:pt>
                <c:pt idx="3">
                  <c:v>7  «Г»</c:v>
                </c:pt>
                <c:pt idx="4">
                  <c:v>Барлығы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67390816"/>
        <c:axId val="467382656"/>
      </c:barChart>
      <c:catAx>
        <c:axId val="4673908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67382656"/>
        <c:crosses val="autoZero"/>
        <c:auto val="1"/>
        <c:lblAlgn val="ctr"/>
        <c:lblOffset val="100"/>
        <c:noMultiLvlLbl val="0"/>
      </c:catAx>
      <c:valAx>
        <c:axId val="46738265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67390816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8-сыныптар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Білім сапасы</c:v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'[8-сынып 24.xlsx]Лист1'!$A$3:$A$8</c:f>
              <c:strCache>
                <c:ptCount val="5"/>
                <c:pt idx="0">
                  <c:v>8 "А"</c:v>
                </c:pt>
                <c:pt idx="1">
                  <c:v>8 "Б"</c:v>
                </c:pt>
                <c:pt idx="2">
                  <c:v>8 "В"</c:v>
                </c:pt>
                <c:pt idx="3">
                  <c:v>8 "Г"</c:v>
                </c:pt>
                <c:pt idx="4">
                  <c:v>Барлығы</c:v>
                </c:pt>
              </c:strCache>
            </c:strRef>
          </c:cat>
          <c:val>
            <c:numRef>
              <c:f>'[8-сынып 24.xlsx]Лист1'!$B$3:$B$8</c:f>
              <c:numCache>
                <c:formatCode>0%</c:formatCode>
                <c:ptCount val="5"/>
                <c:pt idx="0">
                  <c:v>0.5</c:v>
                </c:pt>
                <c:pt idx="1">
                  <c:v>0.53</c:v>
                </c:pt>
                <c:pt idx="2">
                  <c:v>0.61</c:v>
                </c:pt>
                <c:pt idx="3">
                  <c:v>0.5</c:v>
                </c:pt>
                <c:pt idx="4">
                  <c:v>0.53</c:v>
                </c:pt>
              </c:numCache>
            </c:numRef>
          </c:val>
        </c:ser>
        <c:ser>
          <c:idx val="1"/>
          <c:order val="1"/>
          <c:tx>
            <c:v>Үлгерімі</c:v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'[8-сынып 24.xlsx]Лист1'!$A$3:$A$8</c:f>
              <c:strCache>
                <c:ptCount val="5"/>
                <c:pt idx="0">
                  <c:v>8 "А"</c:v>
                </c:pt>
                <c:pt idx="1">
                  <c:v>8 "Б"</c:v>
                </c:pt>
                <c:pt idx="2">
                  <c:v>8 "В"</c:v>
                </c:pt>
                <c:pt idx="3">
                  <c:v>8 "Г"</c:v>
                </c:pt>
                <c:pt idx="4">
                  <c:v>Барлығы</c:v>
                </c:pt>
              </c:strCache>
            </c:strRef>
          </c:cat>
          <c:val>
            <c:numRef>
              <c:f>'[8-сынып 24.xlsx]Лист1'!$C$3:$C$8</c:f>
              <c:numCache>
                <c:formatCode>0%</c:formatCode>
                <c:ptCount val="5"/>
                <c:pt idx="0">
                  <c:v>0.96</c:v>
                </c:pt>
                <c:pt idx="1">
                  <c:v>0.96</c:v>
                </c:pt>
                <c:pt idx="2">
                  <c:v>0.92</c:v>
                </c:pt>
                <c:pt idx="3">
                  <c:v>0.88</c:v>
                </c:pt>
                <c:pt idx="4">
                  <c:v>0.92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67385376"/>
        <c:axId val="467384288"/>
        <c:axId val="0"/>
      </c:bar3DChart>
      <c:catAx>
        <c:axId val="467385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7384288"/>
        <c:crosses val="autoZero"/>
        <c:auto val="1"/>
        <c:lblAlgn val="ctr"/>
        <c:lblOffset val="100"/>
        <c:noMultiLvlLbl val="0"/>
      </c:catAx>
      <c:valAx>
        <c:axId val="467384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7385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en-US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сыныптар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 lang="en-US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кіріс</a:t>
            </a:r>
            <a:r>
              <a:rPr lang="ru-RU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кесіндісі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Лист6!$A$1:$A$8</c:f>
              <c:strCache>
                <c:ptCount val="8"/>
                <c:pt idx="2">
                  <c:v>9А</c:v>
                </c:pt>
                <c:pt idx="3">
                  <c:v>9Б</c:v>
                </c:pt>
                <c:pt idx="4">
                  <c:v>9В</c:v>
                </c:pt>
                <c:pt idx="5">
                  <c:v>9Г</c:v>
                </c:pt>
                <c:pt idx="6">
                  <c:v>9Д</c:v>
                </c:pt>
                <c:pt idx="7">
                  <c:v>Итого:</c:v>
                </c:pt>
              </c:strCache>
            </c:strRef>
          </c:cat>
          <c:val>
            <c:numRef>
              <c:f>Лист6!$B$1:$B$8</c:f>
              <c:numCache>
                <c:formatCode>General</c:formatCode>
                <c:ptCount val="8"/>
                <c:pt idx="2" formatCode="0%">
                  <c:v>0.55000000000000004</c:v>
                </c:pt>
                <c:pt idx="3" formatCode="0%">
                  <c:v>0.52</c:v>
                </c:pt>
                <c:pt idx="4" formatCode="0%">
                  <c:v>0.48000000000000004</c:v>
                </c:pt>
                <c:pt idx="5" formatCode="0%">
                  <c:v>0.44</c:v>
                </c:pt>
                <c:pt idx="6" formatCode="0%">
                  <c:v>0.44</c:v>
                </c:pt>
                <c:pt idx="7" formatCode="0%">
                  <c:v>0.49000000000000005</c:v>
                </c:pt>
              </c:numCache>
            </c:numRef>
          </c:val>
        </c:ser>
        <c:ser>
          <c:idx val="1"/>
          <c:order val="1"/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Лист6!$A$1:$A$8</c:f>
              <c:strCache>
                <c:ptCount val="8"/>
                <c:pt idx="2">
                  <c:v>9А</c:v>
                </c:pt>
                <c:pt idx="3">
                  <c:v>9Б</c:v>
                </c:pt>
                <c:pt idx="4">
                  <c:v>9В</c:v>
                </c:pt>
                <c:pt idx="5">
                  <c:v>9Г</c:v>
                </c:pt>
                <c:pt idx="6">
                  <c:v>9Д</c:v>
                </c:pt>
                <c:pt idx="7">
                  <c:v>Итого:</c:v>
                </c:pt>
              </c:strCache>
            </c:strRef>
          </c:cat>
          <c:val>
            <c:numRef>
              <c:f>Лист6!$C$1:$C$8</c:f>
              <c:numCache>
                <c:formatCode>General</c:formatCode>
                <c:ptCount val="8"/>
                <c:pt idx="2" formatCode="0%">
                  <c:v>0.88</c:v>
                </c:pt>
                <c:pt idx="3" formatCode="0%">
                  <c:v>0.95000000000000007</c:v>
                </c:pt>
                <c:pt idx="4" formatCode="0%">
                  <c:v>0.8</c:v>
                </c:pt>
                <c:pt idx="5" formatCode="0%">
                  <c:v>0.83000000000000007</c:v>
                </c:pt>
                <c:pt idx="6" formatCode="0%">
                  <c:v>0.83000000000000007</c:v>
                </c:pt>
                <c:pt idx="7" formatCode="0%">
                  <c:v>0.8600000000000001</c:v>
                </c:pt>
              </c:numCache>
            </c:numRef>
          </c:val>
        </c:ser>
        <c:ser>
          <c:idx val="2"/>
          <c:order val="2"/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Лист6!$A$1:$A$8</c:f>
              <c:strCache>
                <c:ptCount val="8"/>
                <c:pt idx="2">
                  <c:v>9А</c:v>
                </c:pt>
                <c:pt idx="3">
                  <c:v>9Б</c:v>
                </c:pt>
                <c:pt idx="4">
                  <c:v>9В</c:v>
                </c:pt>
                <c:pt idx="5">
                  <c:v>9Г</c:v>
                </c:pt>
                <c:pt idx="6">
                  <c:v>9Д</c:v>
                </c:pt>
                <c:pt idx="7">
                  <c:v>Итого:</c:v>
                </c:pt>
              </c:strCache>
            </c:strRef>
          </c:cat>
          <c:val>
            <c:numRef>
              <c:f>Лист6!$D$1:$D$8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0753360"/>
        <c:axId val="190749008"/>
      </c:barChart>
      <c:catAx>
        <c:axId val="1907533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749008"/>
        <c:crosses val="autoZero"/>
        <c:auto val="1"/>
        <c:lblAlgn val="ctr"/>
        <c:lblOffset val="100"/>
        <c:noMultiLvlLbl val="0"/>
      </c:catAx>
      <c:valAx>
        <c:axId val="190749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753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en-US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en-US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10-сыныптар </a:t>
            </a:r>
          </a:p>
          <a:p>
            <a:pPr>
              <a:defRPr lang="en-US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бақылау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кесіндісі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Лист6!$A$1:$A$7</c:f>
              <c:strCache>
                <c:ptCount val="5"/>
                <c:pt idx="2">
                  <c:v>9А</c:v>
                </c:pt>
                <c:pt idx="3">
                  <c:v>9Б</c:v>
                </c:pt>
                <c:pt idx="4">
                  <c:v>Итого:</c:v>
                </c:pt>
              </c:strCache>
            </c:strRef>
          </c:cat>
          <c:val>
            <c:numRef>
              <c:f>Лист6!$B$1:$B$7</c:f>
              <c:numCache>
                <c:formatCode>General</c:formatCode>
                <c:ptCount val="7"/>
                <c:pt idx="2" formatCode="0%">
                  <c:v>0.54</c:v>
                </c:pt>
                <c:pt idx="3" formatCode="0%">
                  <c:v>0.54</c:v>
                </c:pt>
                <c:pt idx="4" formatCode="0%">
                  <c:v>0.54</c:v>
                </c:pt>
              </c:numCache>
            </c:numRef>
          </c:val>
        </c:ser>
        <c:ser>
          <c:idx val="1"/>
          <c:order val="1"/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Лист6!$A$1:$A$7</c:f>
              <c:strCache>
                <c:ptCount val="5"/>
                <c:pt idx="2">
                  <c:v>9А</c:v>
                </c:pt>
                <c:pt idx="3">
                  <c:v>9Б</c:v>
                </c:pt>
                <c:pt idx="4">
                  <c:v>Итого:</c:v>
                </c:pt>
              </c:strCache>
            </c:strRef>
          </c:cat>
          <c:val>
            <c:numRef>
              <c:f>Лист6!$C$1:$C$7</c:f>
              <c:numCache>
                <c:formatCode>General</c:formatCode>
                <c:ptCount val="7"/>
                <c:pt idx="2" formatCode="0%">
                  <c:v>0.88</c:v>
                </c:pt>
                <c:pt idx="3" formatCode="0%">
                  <c:v>0.84000000000000008</c:v>
                </c:pt>
                <c:pt idx="4" formatCode="0%">
                  <c:v>0.91</c:v>
                </c:pt>
              </c:numCache>
            </c:numRef>
          </c:val>
        </c:ser>
        <c:ser>
          <c:idx val="2"/>
          <c:order val="2"/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Лист6!$A$1:$A$7</c:f>
              <c:strCache>
                <c:ptCount val="5"/>
                <c:pt idx="2">
                  <c:v>9А</c:v>
                </c:pt>
                <c:pt idx="3">
                  <c:v>9Б</c:v>
                </c:pt>
                <c:pt idx="4">
                  <c:v>Итого:</c:v>
                </c:pt>
              </c:strCache>
            </c:strRef>
          </c:cat>
          <c:val>
            <c:numRef>
              <c:f>Лист6!$D$1:$D$8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0753904"/>
        <c:axId val="190754992"/>
      </c:barChart>
      <c:catAx>
        <c:axId val="190753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754992"/>
        <c:crosses val="autoZero"/>
        <c:auto val="1"/>
        <c:lblAlgn val="ctr"/>
        <c:lblOffset val="100"/>
        <c:noMultiLvlLbl val="0"/>
      </c:catAx>
      <c:valAx>
        <c:axId val="190754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753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en-US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16.09.2024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916832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kk-KZ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Қазақ тілі мен әдебиеті пәнінен</a:t>
            </a:r>
          </a:p>
          <a:p>
            <a:pPr algn="ctr">
              <a:spcBef>
                <a:spcPts val="0"/>
              </a:spcBef>
            </a:pPr>
            <a:r>
              <a:rPr lang="kk-KZ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оқу жылының басында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жазған </a:t>
            </a:r>
            <a:r>
              <a:rPr lang="kk-KZ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кесіндісінің қорытындылары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5229200"/>
            <a:ext cx="35092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</a:pPr>
            <a:r>
              <a:rPr lang="kk-KZ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2024-2025 </a:t>
            </a:r>
            <a:r>
              <a:rPr lang="kk-KZ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оқу жылы</a:t>
            </a:r>
          </a:p>
        </p:txBody>
      </p:sp>
      <p:pic>
        <p:nvPicPr>
          <p:cNvPr id="6" name="Рисунок 5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632848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Мұғалімдері: Жумабекова Г.С., Чамкарова Р.Б., Ракишова А.Қ., Баизова К.К.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54461577"/>
              </p:ext>
            </p:extLst>
          </p:nvPr>
        </p:nvGraphicFramePr>
        <p:xfrm>
          <a:off x="1331640" y="1484784"/>
          <a:ext cx="7128792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53553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406640" cy="864096"/>
          </a:xfrm>
        </p:spPr>
        <p:txBody>
          <a:bodyPr>
            <a:normAutofit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Ермекбаева М.У., Сүйірбай М.С.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940151"/>
              </p:ext>
            </p:extLst>
          </p:nvPr>
        </p:nvGraphicFramePr>
        <p:xfrm>
          <a:off x="1115616" y="1700806"/>
          <a:ext cx="7848871" cy="37444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0123"/>
                <a:gridCol w="976101"/>
                <a:gridCol w="983166"/>
                <a:gridCol w="885949"/>
                <a:gridCol w="776035"/>
                <a:gridCol w="595210"/>
                <a:gridCol w="648072"/>
                <a:gridCol w="864096"/>
                <a:gridCol w="1080119"/>
              </a:tblGrid>
              <a:tr h="135058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Рет саны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 саны\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жазғаны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 сапасы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Үлгерімі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714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6«A»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25\25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933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«Б»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24\22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933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«В»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26\26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933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 «Г»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25\23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933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6«Д»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25\24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933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Барлығы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125\95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6285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406640" cy="864096"/>
          </a:xfrm>
        </p:spPr>
        <p:txBody>
          <a:bodyPr>
            <a:normAutofit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Мұғалімдері: Ермекбаева М.У., Сүйірбай М.С.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86197365"/>
              </p:ext>
            </p:extLst>
          </p:nvPr>
        </p:nvGraphicFramePr>
        <p:xfrm>
          <a:off x="1504950" y="1328737"/>
          <a:ext cx="7017306" cy="5124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2023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406640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Чамкарова Р.Б., Сүйірбай М.С., Аханова М.А., Қайыңбай А.Қ.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126041"/>
              </p:ext>
            </p:extLst>
          </p:nvPr>
        </p:nvGraphicFramePr>
        <p:xfrm>
          <a:off x="1115616" y="1700810"/>
          <a:ext cx="7776864" cy="36003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9119"/>
                <a:gridCol w="915097"/>
                <a:gridCol w="1019618"/>
                <a:gridCol w="870511"/>
                <a:gridCol w="763068"/>
                <a:gridCol w="587163"/>
                <a:gridCol w="648072"/>
                <a:gridCol w="936104"/>
                <a:gridCol w="1008112"/>
              </a:tblGrid>
              <a:tr h="164987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Рет саны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 саны\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жазғаны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 сапасы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Үлгерімі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10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«A»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25\24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10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7«Б»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27\25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10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«В»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28\28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10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 «Г»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28\27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10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Барлығы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108\104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23703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406640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Мұғалімдері: Чамкарова Р.Б., Сүйірбай М.С., Аханова М.А., Қайыңбай А.Қ.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76786518"/>
              </p:ext>
            </p:extLst>
          </p:nvPr>
        </p:nvGraphicFramePr>
        <p:xfrm>
          <a:off x="1187624" y="1556792"/>
          <a:ext cx="7334632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81295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32656"/>
            <a:ext cx="7848872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Жумабекова Г.С., Жетенова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И.Ш.,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Баизова К.К., Аханова М.А., Журымбай А.А.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170291"/>
              </p:ext>
            </p:extLst>
          </p:nvPr>
        </p:nvGraphicFramePr>
        <p:xfrm>
          <a:off x="1115616" y="1628801"/>
          <a:ext cx="7848873" cy="36724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8649"/>
                <a:gridCol w="977575"/>
                <a:gridCol w="975053"/>
                <a:gridCol w="878572"/>
                <a:gridCol w="770134"/>
                <a:gridCol w="770134"/>
                <a:gridCol w="566535"/>
                <a:gridCol w="864108"/>
                <a:gridCol w="1008113"/>
              </a:tblGrid>
              <a:tr h="14481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Рет саны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 саны\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kk-KZ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жазғаны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 сапасы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Үлгерімі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470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8«A»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\26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239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«Б»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239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«В»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239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 «Г»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239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Барлығы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32656"/>
            <a:ext cx="7848872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Жумабекова Г.С., Жетенова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И.Ш.,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Баизова К.К., Аханова М.А., Журымбай А.А.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8547600"/>
              </p:ext>
            </p:extLst>
          </p:nvPr>
        </p:nvGraphicFramePr>
        <p:xfrm>
          <a:off x="1331640" y="1340768"/>
          <a:ext cx="720080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55592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32656"/>
            <a:ext cx="8136904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Мұғалімдері: Ермекбаева М.У., Жумабекова Г.С., Жетенова И.Ш., Чамкарова Р.Б., Баизова К.К., Қайыңбай А.Қ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751951"/>
              </p:ext>
            </p:extLst>
          </p:nvPr>
        </p:nvGraphicFramePr>
        <p:xfrm>
          <a:off x="971598" y="1628802"/>
          <a:ext cx="8064897" cy="39604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8750"/>
                <a:gridCol w="849695"/>
                <a:gridCol w="1163497"/>
                <a:gridCol w="734484"/>
                <a:gridCol w="792088"/>
                <a:gridCol w="720080"/>
                <a:gridCol w="576064"/>
                <a:gridCol w="1008112"/>
                <a:gridCol w="1152127"/>
              </a:tblGrid>
              <a:tr h="1181639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Рет саны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 саны\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жазғаны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 сапасы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Үлгерімі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610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«A»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\18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54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«Б»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\2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54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«В»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54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«Г»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\18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3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«Д»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\1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83%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292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54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Барлығы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86 %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4664"/>
            <a:ext cx="7838688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Мұғалімдері: Ермекбаева М.У., Жумабекова Г.С., Жетенова И.Ш., Чамкарова Р.Б., Баизова К.К., Қайыңбай А.Қ.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4148270"/>
              </p:ext>
            </p:extLst>
          </p:nvPr>
        </p:nvGraphicFramePr>
        <p:xfrm>
          <a:off x="1115616" y="1628800"/>
          <a:ext cx="756084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1649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4664"/>
            <a:ext cx="7838688" cy="864096"/>
          </a:xfrm>
        </p:spPr>
        <p:txBody>
          <a:bodyPr>
            <a:normAutofit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</a:t>
            </a:r>
            <a:r>
              <a:rPr lang="kk-KZ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Жетенова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И.Ш., Чамкарова Р.Б.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35715"/>
              </p:ext>
            </p:extLst>
          </p:nvPr>
        </p:nvGraphicFramePr>
        <p:xfrm>
          <a:off x="1043609" y="1988841"/>
          <a:ext cx="7920879" cy="28803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119"/>
                <a:gridCol w="936104"/>
                <a:gridCol w="1001008"/>
                <a:gridCol w="886631"/>
                <a:gridCol w="777199"/>
                <a:gridCol w="777943"/>
                <a:gridCol w="572477"/>
                <a:gridCol w="943955"/>
                <a:gridCol w="945443"/>
              </a:tblGrid>
              <a:tr h="129962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Рет саны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 саны\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жазғаны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 сапасы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Үлгерімі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860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10«A»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27\24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104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«Б»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26\22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104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Барлығы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53\46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889843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lang="kk-KZ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қазақ тілі пәні бойынша оқушылардың білім деңгейлерін </a:t>
            </a:r>
            <a:r>
              <a:rPr lang="ru-RU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анықтау</a:t>
            </a:r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kk-KZ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Tx/>
              <a:buChar char="-"/>
            </a:pPr>
            <a:r>
              <a:rPr lang="kk-KZ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сөздік қоры мен тілдік сауаттылығын дамыту;</a:t>
            </a:r>
          </a:p>
          <a:p>
            <a:pPr>
              <a:spcBef>
                <a:spcPts val="0"/>
              </a:spcBef>
            </a:pPr>
            <a:r>
              <a:rPr lang="kk-KZ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өзгелермен </a:t>
            </a:r>
            <a:r>
              <a:rPr lang="kk-KZ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еркін қарым-қатынас жасауды үйрету.</a:t>
            </a:r>
          </a:p>
        </p:txBody>
      </p:sp>
      <p:pic>
        <p:nvPicPr>
          <p:cNvPr id="3" name="Рисунок 2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4664"/>
            <a:ext cx="7838688" cy="864096"/>
          </a:xfrm>
        </p:spPr>
        <p:txBody>
          <a:bodyPr>
            <a:normAutofit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Жетенова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И.Ш., Чамкарова Р.Б.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241150839"/>
              </p:ext>
            </p:extLst>
          </p:nvPr>
        </p:nvGraphicFramePr>
        <p:xfrm>
          <a:off x="1403649" y="1673424"/>
          <a:ext cx="7128792" cy="4203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622315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381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8763000" y="0"/>
            <a:ext cx="381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620688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Сыныбы: 2-10-сынып 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жартыжылдық</a:t>
            </a:r>
            <a:endParaRPr lang="kk-KZ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812213"/>
              </p:ext>
            </p:extLst>
          </p:nvPr>
        </p:nvGraphicFramePr>
        <p:xfrm>
          <a:off x="1037353" y="1196752"/>
          <a:ext cx="7704855" cy="4656323"/>
        </p:xfrm>
        <a:graphic>
          <a:graphicData uri="http://schemas.openxmlformats.org/drawingml/2006/table">
            <a:tbl>
              <a:tblPr/>
              <a:tblGrid>
                <a:gridCol w="448825"/>
                <a:gridCol w="1274340"/>
                <a:gridCol w="1044597"/>
                <a:gridCol w="571138"/>
                <a:gridCol w="683769"/>
                <a:gridCol w="696745"/>
                <a:gridCol w="710534"/>
                <a:gridCol w="1017947"/>
                <a:gridCol w="1256960"/>
              </a:tblGrid>
              <a:tr h="7271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/>
                          <a:ea typeface="Calibri"/>
                          <a:cs typeface="Times New Roman"/>
                        </a:rPr>
                        <a:t> Сынып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/>
                          <a:ea typeface="Calibri"/>
                          <a:cs typeface="Times New Roman"/>
                        </a:rPr>
                        <a:t>Оқушы саны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«5»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«4»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«3»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«2»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/>
                          <a:ea typeface="Calibri"/>
                          <a:cs typeface="Times New Roman"/>
                        </a:rPr>
                        <a:t>Білім сапасы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/>
                          <a:ea typeface="Calibri"/>
                          <a:cs typeface="Times New Roman"/>
                        </a:rPr>
                        <a:t>Үлгерімі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2-сынып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140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/109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</a:t>
                      </a: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3-сынып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131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/115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4-сынып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120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/94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</a:t>
                      </a: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5-сынып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4/144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</a:t>
                      </a: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6-сынып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18/104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</a:t>
                      </a: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7-сынып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20/101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</a:t>
                      </a: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84</a:t>
                      </a: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8-сынып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5/109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r>
                        <a:rPr lang="kk-KZ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9-сынып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124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/104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</a:t>
                      </a: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10-11-сынып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74/48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56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Барлығы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989</a:t>
                      </a:r>
                      <a:r>
                        <a:rPr lang="en-US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855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</a:t>
                      </a:r>
                      <a:r>
                        <a:rPr lang="en-US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654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381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8763000" y="0"/>
            <a:ext cx="381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620688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Сыныбы: 2-10-сынып 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жартыжылдық</a:t>
            </a:r>
            <a:endParaRPr lang="kk-KZ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0529525"/>
              </p:ext>
            </p:extLst>
          </p:nvPr>
        </p:nvGraphicFramePr>
        <p:xfrm>
          <a:off x="1043608" y="1196752"/>
          <a:ext cx="7632848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9852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043608" y="332656"/>
            <a:ext cx="7920880" cy="5256584"/>
          </a:xfrm>
        </p:spPr>
        <p:txBody>
          <a:bodyPr>
            <a:normAutofit fontScale="25000" lnSpcReduction="20000"/>
          </a:bodyPr>
          <a:lstStyle/>
          <a:p>
            <a:pPr marL="0" lvl="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12800" b="1" dirty="0">
              <a:solidFill>
                <a:srgbClr val="92D05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128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lang="kk-KZ" sz="128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іберілген қателіктер:</a:t>
            </a:r>
            <a:endParaRPr lang="ru-RU" sz="1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kk-KZ" sz="128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Тапсырманы орындаған кезде қазақ тіліне тән дыбыстарды жазуда көп қателескен. </a:t>
            </a:r>
          </a:p>
          <a:p>
            <a:pPr mar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kk-KZ" sz="128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kk-KZ" sz="1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Ұсыныс пен шешім: </a:t>
            </a:r>
          </a:p>
          <a:p>
            <a:pPr mar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kk-KZ" sz="1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оқылым, айтылым дағдылары арқылы оқушылардың оқу сауаттылығын дамыту; </a:t>
            </a:r>
          </a:p>
          <a:p>
            <a:pPr mar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kk-KZ" sz="1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тыңдалым дағдысы арқылы түсіну қабілеттерін жетілдіру;</a:t>
            </a:r>
          </a:p>
          <a:p>
            <a:pPr mar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kk-KZ" sz="1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жазылым дағдысы арқылы сауаттылыққа баулу;</a:t>
            </a:r>
          </a:p>
          <a:p>
            <a:pPr mar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kk-KZ" sz="1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қазақ тіліне тән дыбыстарды орынды қолдануға дағдыландыру.</a:t>
            </a:r>
          </a:p>
          <a:p>
            <a:pPr marL="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kk-KZ" sz="1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kk-KZ" sz="1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1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kk-KZ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332656"/>
            <a:ext cx="7992888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Мұғалімі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Кегенбаева А.А., Саденова Н.Қ., Кеңес М.Ө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., Самалықова А.Б.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537602"/>
              </p:ext>
            </p:extLst>
          </p:nvPr>
        </p:nvGraphicFramePr>
        <p:xfrm>
          <a:off x="1187621" y="1556792"/>
          <a:ext cx="7776866" cy="36724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2131"/>
                <a:gridCol w="936104"/>
                <a:gridCol w="1152128"/>
                <a:gridCol w="593983"/>
                <a:gridCol w="763069"/>
                <a:gridCol w="659172"/>
                <a:gridCol w="665234"/>
                <a:gridCol w="846934"/>
                <a:gridCol w="1008111"/>
              </a:tblGrid>
              <a:tr h="144811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Рет саны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 саны\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жазғаны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 сапасы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Үлгерімі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470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2«A»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\21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239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«Б»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239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«В»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239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 «Г»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239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Барлығы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\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406640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2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Мұғалімі: Кегенбаева А.А., Саденова Н.Қ., Кеңес М.Ө., Самалықова А.Б.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910837616"/>
              </p:ext>
            </p:extLst>
          </p:nvPr>
        </p:nvGraphicFramePr>
        <p:xfrm>
          <a:off x="1331640" y="1340768"/>
          <a:ext cx="7272808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47302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406640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Мұғалімі: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Кегенбаева А.А., Ракишова А.Қ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., Кеңес М.Ө., Самалықова А.Б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209657"/>
              </p:ext>
            </p:extLst>
          </p:nvPr>
        </p:nvGraphicFramePr>
        <p:xfrm>
          <a:off x="1331640" y="1628800"/>
          <a:ext cx="7704855" cy="36003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1038"/>
                <a:gridCol w="923178"/>
                <a:gridCol w="1000139"/>
                <a:gridCol w="869693"/>
                <a:gridCol w="761796"/>
                <a:gridCol w="680740"/>
                <a:gridCol w="641541"/>
                <a:gridCol w="798619"/>
                <a:gridCol w="1008111"/>
              </a:tblGrid>
              <a:tr h="11543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Рет саны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 саны\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жазғаны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 сапасы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Үлгерімі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934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«А»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26\22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733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«Б»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28\25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733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«В» 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28\25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733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«Г»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25\22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733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«Д»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27\23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733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Барлығы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134\117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58,97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5125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332656"/>
            <a:ext cx="7920880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3-сыныптар</a:t>
            </a:r>
          </a:p>
          <a:p>
            <a:pPr algn="ctr"/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Мұғалімі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Кегенбаева А.А., Ракишова А.Қ., Кеңес М.Ө., Самалықова А.Б.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33731469"/>
              </p:ext>
            </p:extLst>
          </p:nvPr>
        </p:nvGraphicFramePr>
        <p:xfrm>
          <a:off x="1331640" y="1412776"/>
          <a:ext cx="7200800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53384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406640" cy="864096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Мұғалімі: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Саденова Н.Қ., Ракишова А.Қ., Журымбай А.А.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505284"/>
              </p:ext>
            </p:extLst>
          </p:nvPr>
        </p:nvGraphicFramePr>
        <p:xfrm>
          <a:off x="971600" y="1772816"/>
          <a:ext cx="8064896" cy="3672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7234"/>
                <a:gridCol w="848937"/>
                <a:gridCol w="1157434"/>
                <a:gridCol w="902752"/>
                <a:gridCol w="791330"/>
                <a:gridCol w="791330"/>
                <a:gridCol w="582128"/>
                <a:gridCol w="961118"/>
                <a:gridCol w="962633"/>
              </a:tblGrid>
              <a:tr h="143533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Рет саны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 саны\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жазғаны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 сапасы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Үлгерімі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56069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4«A»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32\28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25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«Б»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30\28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25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«В»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32\27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25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 «Г»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30\25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25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Барлығы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124\108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9245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406640" cy="864096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4-сыныптар</a:t>
            </a: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Мұғалімі: Саденова Н.Қ., Ракишова А.Қ., Журымбай А.А.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75223624"/>
              </p:ext>
            </p:extLst>
          </p:nvPr>
        </p:nvGraphicFramePr>
        <p:xfrm>
          <a:off x="1259632" y="1340768"/>
          <a:ext cx="7416824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776864" cy="86409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Сыныбы: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-сыныптар</a:t>
            </a:r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Мұғалімдері: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Жумабекова Г.С., Чамкарова Р.Б., Ракишова А.Қ., Баизова К.К.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89.218.18.41/40CCB696999EA9E1/3072D07EBEDB66A4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6084" r="89423" b="12087"/>
          <a:stretch/>
        </p:blipFill>
        <p:spPr bwMode="auto">
          <a:xfrm>
            <a:off x="0" y="0"/>
            <a:ext cx="9716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811785"/>
              </p:ext>
            </p:extLst>
          </p:nvPr>
        </p:nvGraphicFramePr>
        <p:xfrm>
          <a:off x="1259631" y="1772818"/>
          <a:ext cx="7632848" cy="34563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121"/>
                <a:gridCol w="936104"/>
                <a:gridCol w="1080120"/>
                <a:gridCol w="682059"/>
                <a:gridCol w="686093"/>
                <a:gridCol w="576064"/>
                <a:gridCol w="648072"/>
                <a:gridCol w="936104"/>
                <a:gridCol w="1008111"/>
              </a:tblGrid>
              <a:tr h="124749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Рет саны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 саны\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kk-KZ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жазғаны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 сапасы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Үлгерімі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3629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«A»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24\21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496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«Б»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23\23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496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«В»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28\25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496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 «Г»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25\22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2744"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496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Барлығы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100\91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kk-KZ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42%</a:t>
                      </a:r>
                      <a:endParaRPr lang="ru-RU" sz="1600" b="1" ker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82%</a:t>
                      </a:r>
                      <a:endParaRPr lang="ru-RU" sz="1600" b="1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589</TotalTime>
  <Words>1332</Words>
  <Application>Microsoft Office PowerPoint</Application>
  <PresentationFormat>Экран (4:3)</PresentationFormat>
  <Paragraphs>674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HP</cp:lastModifiedBy>
  <cp:revision>199</cp:revision>
  <dcterms:created xsi:type="dcterms:W3CDTF">2021-01-05T10:45:18Z</dcterms:created>
  <dcterms:modified xsi:type="dcterms:W3CDTF">2024-09-16T06:24:46Z</dcterms:modified>
</cp:coreProperties>
</file>